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6" r:id="rId1"/>
  </p:sldMasterIdLst>
  <p:notesMasterIdLst>
    <p:notesMasterId r:id="rId12"/>
  </p:notesMasterIdLst>
  <p:handoutMasterIdLst>
    <p:handoutMasterId r:id="rId13"/>
  </p:handoutMasterIdLst>
  <p:sldIdLst>
    <p:sldId id="256" r:id="rId2"/>
    <p:sldId id="309" r:id="rId3"/>
    <p:sldId id="301" r:id="rId4"/>
    <p:sldId id="323" r:id="rId5"/>
    <p:sldId id="324" r:id="rId6"/>
    <p:sldId id="325" r:id="rId7"/>
    <p:sldId id="326" r:id="rId8"/>
    <p:sldId id="327" r:id="rId9"/>
    <p:sldId id="330" r:id="rId10"/>
    <p:sldId id="33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030" autoAdjust="0"/>
  </p:normalViewPr>
  <p:slideViewPr>
    <p:cSldViewPr snapToGrid="0">
      <p:cViewPr varScale="1">
        <p:scale>
          <a:sx n="62" d="100"/>
          <a:sy n="62" d="100"/>
        </p:scale>
        <p:origin x="2472" y="60"/>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EE95FC5-CD6B-4A50-9262-DC414E16C3EA}">
      <dgm:prSet custT="1"/>
      <dgm:spPr/>
      <dgm:t>
        <a:bodyPr lIns="288000"/>
        <a:lstStyle/>
        <a:p>
          <a:pPr algn="ctr"/>
          <a:r>
            <a:rPr lang="en-US" sz="2000" dirty="0">
              <a:solidFill>
                <a:schemeClr val="accent1"/>
              </a:solidFill>
            </a:rPr>
            <a:t>What is the Open Meeting Law?</a:t>
          </a:r>
        </a:p>
      </dgm:t>
    </dgm:pt>
    <dgm:pt modelId="{75374347-884B-4721-8CFF-DF080F5B1C79}" type="parTrans" cxnId="{B3F19EC2-A372-4EC3-BFE0-C62FFDFE3DF6}">
      <dgm:prSet/>
      <dgm:spPr/>
      <dgm:t>
        <a:bodyPr/>
        <a:lstStyle/>
        <a:p>
          <a:endParaRPr lang="en-US"/>
        </a:p>
      </dgm:t>
    </dgm:pt>
    <dgm:pt modelId="{C99EBBB1-E916-471C-83C9-ABE85B42AC26}" type="sibTrans" cxnId="{B3F19EC2-A372-4EC3-BFE0-C62FFDFE3DF6}">
      <dgm:prSet phldrT="1" phldr="0"/>
      <dgm:spPr/>
      <dgm:t>
        <a:bodyPr/>
        <a:lstStyle/>
        <a:p>
          <a:r>
            <a:rPr lang="en-US"/>
            <a:t>1</a:t>
          </a:r>
          <a:endParaRPr lang="en-US" dirty="0"/>
        </a:p>
      </dgm:t>
    </dgm:pt>
    <dgm:pt modelId="{F05611F0-8256-4954-B6CB-ED6B4F2DD397}">
      <dgm:prSet custT="1"/>
      <dgm:spPr/>
      <dgm:t>
        <a:bodyPr lIns="288000"/>
        <a:lstStyle/>
        <a:p>
          <a:pPr algn="ctr"/>
          <a:r>
            <a:rPr lang="en-US" sz="2000" dirty="0">
              <a:solidFill>
                <a:schemeClr val="accent1">
                  <a:lumMod val="75000"/>
                </a:schemeClr>
              </a:solidFill>
            </a:rPr>
            <a:t>When does the OML apply?</a:t>
          </a:r>
          <a:endParaRPr lang="en-US" sz="1500" dirty="0"/>
        </a:p>
      </dgm:t>
    </dgm:pt>
    <dgm:pt modelId="{CD7328D6-9FAE-4506-9BDB-E06A571EC1D4}" type="parTrans" cxnId="{914FACD2-336A-4471-9E99-312B3F8EAB04}">
      <dgm:prSet/>
      <dgm:spPr/>
      <dgm:t>
        <a:bodyPr/>
        <a:lstStyle/>
        <a:p>
          <a:endParaRPr lang="en-US"/>
        </a:p>
      </dgm:t>
    </dgm:pt>
    <dgm:pt modelId="{6BD5265A-8333-420D-BDB2-65F10B3EBD76}" type="sibTrans" cxnId="{914FACD2-336A-4471-9E99-312B3F8EAB04}">
      <dgm:prSet phldrT="2" phldr="0"/>
      <dgm:spPr/>
      <dgm:t>
        <a:bodyPr/>
        <a:lstStyle/>
        <a:p>
          <a:r>
            <a:rPr lang="en-US"/>
            <a:t>2</a:t>
          </a:r>
          <a:endParaRPr lang="en-US" dirty="0"/>
        </a:p>
      </dgm:t>
    </dgm:pt>
    <dgm:pt modelId="{22625139-F93A-4F3F-A7AA-4923A01AEDF3}">
      <dgm:prSet custT="1"/>
      <dgm:spPr/>
      <dgm:t>
        <a:bodyPr lIns="288000"/>
        <a:lstStyle/>
        <a:p>
          <a:pPr algn="ctr"/>
          <a:r>
            <a:rPr lang="en-US" sz="2000" dirty="0">
              <a:solidFill>
                <a:schemeClr val="accent1"/>
              </a:solidFill>
            </a:rPr>
            <a:t>How do I comply with the OML</a:t>
          </a:r>
          <a:r>
            <a:rPr lang="en-US" sz="1500" dirty="0"/>
            <a:t>?</a:t>
          </a: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pPr algn="ctr"/>
          <a:r>
            <a:rPr lang="en-US" sz="2000" dirty="0">
              <a:solidFill>
                <a:schemeClr val="accent1"/>
              </a:solidFill>
            </a:rPr>
            <a:t>What happens when the OML is violated?</a:t>
          </a: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C2F8C7F7-44C4-414A-BCCD-56E91DD0A777}">
      <dgm:prSet custT="1"/>
      <dgm:spPr/>
      <dgm:t>
        <a:bodyPr lIns="288000"/>
        <a:lstStyle/>
        <a:p>
          <a:pPr algn="ctr"/>
          <a:r>
            <a:rPr lang="en-US" sz="2000" dirty="0">
              <a:solidFill>
                <a:schemeClr val="accent1">
                  <a:lumMod val="75000"/>
                </a:schemeClr>
              </a:solidFill>
            </a:rPr>
            <a:t>When do I need to disclose or abstain?</a:t>
          </a:r>
          <a:endParaRPr lang="en-US" sz="1500" dirty="0"/>
        </a:p>
      </dgm:t>
    </dgm:pt>
    <dgm:pt modelId="{E6C6DF88-9436-40D7-BA84-18FE896A6151}" type="parTrans" cxnId="{14D43B81-F92D-4CD8-9D1E-78CBF092C750}">
      <dgm:prSet/>
      <dgm:spPr/>
      <dgm:t>
        <a:bodyPr/>
        <a:lstStyle/>
        <a:p>
          <a:endParaRPr lang="en-US"/>
        </a:p>
      </dgm:t>
    </dgm:pt>
    <dgm:pt modelId="{4E39967D-43EF-4F15-814A-2F491D900D43}" type="sibTrans" cxnId="{14D43B81-F92D-4CD8-9D1E-78CBF092C750}">
      <dgm:prSet phldrT="5" phldr="0"/>
      <dgm:spPr/>
      <dgm:t>
        <a:bodyPr/>
        <a:lstStyle/>
        <a:p>
          <a:r>
            <a:rPr lang="en-US"/>
            <a:t>5</a:t>
          </a:r>
          <a:endParaRPr lang="en-US" dirty="0"/>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5"/>
      <dgm:spPr/>
    </dgm:pt>
    <dgm:pt modelId="{94E9EF1A-1D07-4210-9402-6C559E90358A}" type="pres">
      <dgm:prSet presAssocID="{C99EBBB1-E916-471C-83C9-ABE85B42AC26}" presName="sibTransNodeCircle" presStyleLbl="alignNode1" presStyleIdx="0" presStyleCnt="10">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10">
        <dgm:presLayoutVars/>
      </dgm:prSet>
      <dgm:spPr/>
    </dgm:pt>
    <dgm:pt modelId="{815671D8-22AE-4967-8461-EBC1C9F97F94}" type="pres">
      <dgm:prSet presAssocID="{2EE95FC5-CD6B-4A50-9262-DC414E16C3EA}" presName="nodeText" presStyleLbl="bgAccFollowNode1" presStyleIdx="0" presStyleCnt="5">
        <dgm:presLayoutVars>
          <dgm:bulletEnabled val="1"/>
        </dgm:presLayoutVars>
      </dgm:prSet>
      <dgm:spPr/>
    </dgm:pt>
    <dgm:pt modelId="{4345A606-3100-40DC-847D-F26F8DFFB0A4}" type="pres">
      <dgm:prSet presAssocID="{C99EBBB1-E916-471C-83C9-ABE85B42AC26}" presName="sibTrans" presStyleCnt="0"/>
      <dgm:spPr/>
    </dgm:pt>
    <dgm:pt modelId="{9D438F26-CD1B-4D67-AF02-B4D0BD99464E}" type="pres">
      <dgm:prSet presAssocID="{F05611F0-8256-4954-B6CB-ED6B4F2DD397}" presName="compositeNode" presStyleCnt="0">
        <dgm:presLayoutVars>
          <dgm:bulletEnabled val="1"/>
        </dgm:presLayoutVars>
      </dgm:prSet>
      <dgm:spPr/>
    </dgm:pt>
    <dgm:pt modelId="{5C8F9B26-840A-4F96-8D27-2D7E00511C9A}" type="pres">
      <dgm:prSet presAssocID="{F05611F0-8256-4954-B6CB-ED6B4F2DD397}" presName="bgRect" presStyleLbl="bgAccFollowNode1" presStyleIdx="1" presStyleCnt="5"/>
      <dgm:spPr/>
    </dgm:pt>
    <dgm:pt modelId="{DAC041B6-6570-477A-B4C1-5CB7E0EFE0DC}" type="pres">
      <dgm:prSet presAssocID="{6BD5265A-8333-420D-BDB2-65F10B3EBD76}" presName="sibTransNodeCircle" presStyleLbl="alignNode1" presStyleIdx="2" presStyleCnt="10">
        <dgm:presLayoutVars>
          <dgm:chMax val="0"/>
          <dgm:bulletEnabled/>
        </dgm:presLayoutVars>
      </dgm:prSet>
      <dgm:spPr>
        <a:prstGeom prst="rect">
          <a:avLst/>
        </a:prstGeom>
      </dgm:spPr>
    </dgm:pt>
    <dgm:pt modelId="{F8ADDB2A-2689-4ACF-8222-B372EB5C8D35}" type="pres">
      <dgm:prSet presAssocID="{F05611F0-8256-4954-B6CB-ED6B4F2DD397}" presName="bottomLine" presStyleLbl="alignNode1" presStyleIdx="3" presStyleCnt="10">
        <dgm:presLayoutVars/>
      </dgm:prSet>
      <dgm:spPr/>
    </dgm:pt>
    <dgm:pt modelId="{36EB2DDF-B510-4B3C-AF9A-757E14A78E4D}" type="pres">
      <dgm:prSet presAssocID="{F05611F0-8256-4954-B6CB-ED6B4F2DD397}" presName="nodeText" presStyleLbl="bgAccFollowNode1" presStyleIdx="1" presStyleCnt="5">
        <dgm:presLayoutVars>
          <dgm:bulletEnabled val="1"/>
        </dgm:presLayoutVars>
      </dgm:prSet>
      <dgm:spPr/>
    </dgm:pt>
    <dgm:pt modelId="{8BDDBF6E-ECE6-4E6A-B0D3-17197BA824D3}" type="pres">
      <dgm:prSet presAssocID="{6BD5265A-8333-420D-BDB2-65F10B3EBD76}"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5"/>
      <dgm:spPr/>
    </dgm:pt>
    <dgm:pt modelId="{82EE2C17-F664-4616-8F76-97637F08E124}" type="pres">
      <dgm:prSet presAssocID="{A8E2FA08-4DD4-4654-A85D-9A99162D6201}" presName="sibTransNodeCircle" presStyleLbl="alignNode1" presStyleIdx="4" presStyleCnt="10">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10">
        <dgm:presLayoutVars/>
      </dgm:prSet>
      <dgm:spPr/>
    </dgm:pt>
    <dgm:pt modelId="{BBF86657-8EAE-46E6-B25A-D2056AE50973}" type="pres">
      <dgm:prSet presAssocID="{22625139-F93A-4F3F-A7AA-4923A01AEDF3}" presName="nodeText" presStyleLbl="bgAccFollowNode1" presStyleIdx="2" presStyleCnt="5">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5"/>
      <dgm:spPr/>
    </dgm:pt>
    <dgm:pt modelId="{3CBA3CC0-D70A-4B98-9329-64604EDF25F0}" type="pres">
      <dgm:prSet presAssocID="{2804F27C-9BA9-4D07-AB02-74BE7DFA2C0E}" presName="sibTransNodeCircle" presStyleLbl="alignNode1" presStyleIdx="6" presStyleCnt="10">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10">
        <dgm:presLayoutVars/>
      </dgm:prSet>
      <dgm:spPr/>
    </dgm:pt>
    <dgm:pt modelId="{64EF213D-B16C-4AC2-8183-B62F7FC17277}" type="pres">
      <dgm:prSet presAssocID="{140952D0-0E1D-4F48-9F16-53581487CFA0}" presName="nodeText" presStyleLbl="bgAccFollowNode1" presStyleIdx="3" presStyleCnt="5">
        <dgm:presLayoutVars>
          <dgm:bulletEnabled val="1"/>
        </dgm:presLayoutVars>
      </dgm:prSet>
      <dgm:spPr/>
    </dgm:pt>
    <dgm:pt modelId="{5104EC6E-10DA-48BE-A121-0D66CB60A3C3}" type="pres">
      <dgm:prSet presAssocID="{2804F27C-9BA9-4D07-AB02-74BE7DFA2C0E}" presName="sibTrans" presStyleCnt="0"/>
      <dgm:spPr/>
    </dgm:pt>
    <dgm:pt modelId="{A0A34020-1B08-49AD-AD60-D2002D7C7E0A}" type="pres">
      <dgm:prSet presAssocID="{C2F8C7F7-44C4-414A-BCCD-56E91DD0A777}" presName="compositeNode" presStyleCnt="0">
        <dgm:presLayoutVars>
          <dgm:bulletEnabled val="1"/>
        </dgm:presLayoutVars>
      </dgm:prSet>
      <dgm:spPr/>
    </dgm:pt>
    <dgm:pt modelId="{5F8AA2D1-7ADE-4FAB-AB73-E999EB93EDA0}" type="pres">
      <dgm:prSet presAssocID="{C2F8C7F7-44C4-414A-BCCD-56E91DD0A777}" presName="bgRect" presStyleLbl="bgAccFollowNode1" presStyleIdx="4" presStyleCnt="5"/>
      <dgm:spPr/>
    </dgm:pt>
    <dgm:pt modelId="{FEC87D35-FF68-4830-9865-7026502B7734}" type="pres">
      <dgm:prSet presAssocID="{4E39967D-43EF-4F15-814A-2F491D900D43}" presName="sibTransNodeCircle" presStyleLbl="alignNode1" presStyleIdx="8" presStyleCnt="10">
        <dgm:presLayoutVars>
          <dgm:chMax val="0"/>
          <dgm:bulletEnabled/>
        </dgm:presLayoutVars>
      </dgm:prSet>
      <dgm:spPr>
        <a:prstGeom prst="rect">
          <a:avLst/>
        </a:prstGeom>
      </dgm:spPr>
    </dgm:pt>
    <dgm:pt modelId="{F57AF353-CCB4-4030-9EEE-1DC7B4B0CC7D}" type="pres">
      <dgm:prSet presAssocID="{C2F8C7F7-44C4-414A-BCCD-56E91DD0A777}" presName="bottomLine" presStyleLbl="alignNode1" presStyleIdx="9" presStyleCnt="10">
        <dgm:presLayoutVars/>
      </dgm:prSet>
      <dgm:spPr/>
    </dgm:pt>
    <dgm:pt modelId="{9CC4D03B-B44B-4A64-A041-4758701F1C59}" type="pres">
      <dgm:prSet presAssocID="{C2F8C7F7-44C4-414A-BCCD-56E91DD0A777}" presName="nodeText" presStyleLbl="bgAccFollowNode1" presStyleIdx="4" presStyleCnt="5">
        <dgm:presLayoutVars>
          <dgm:bulletEnabled val="1"/>
        </dgm:presLayoutVars>
      </dgm:prSet>
      <dgm:spPr/>
    </dgm:pt>
  </dgm:ptLst>
  <dgm:cxnLst>
    <dgm:cxn modelId="{A4B80D2D-7E35-421F-8BF9-55B39C33B9BE}" type="presOf" srcId="{A8E2FA08-4DD4-4654-A85D-9A99162D6201}" destId="{82EE2C17-F664-4616-8F76-97637F08E124}" srcOrd="0" destOrd="0" presId="urn:microsoft.com/office/officeart/2016/7/layout/BasicLinearProcessNumbered#1"/>
    <dgm:cxn modelId="{C0185933-A2E8-4CA8-BE2D-4651F528D2DE}" type="presOf" srcId="{2EE95FC5-CD6B-4A50-9262-DC414E16C3EA}" destId="{815671D8-22AE-4967-8461-EBC1C9F97F94}" srcOrd="1" destOrd="0" presId="urn:microsoft.com/office/officeart/2016/7/layout/BasicLinearProcessNumbered#1"/>
    <dgm:cxn modelId="{2218E939-6CA8-4442-A4E7-EF92FEA01DDF}" type="presOf" srcId="{140952D0-0E1D-4F48-9F16-53581487CFA0}" destId="{7ACBA089-E576-4FF4-865F-C3BBF7659A23}" srcOrd="0" destOrd="0" presId="urn:microsoft.com/office/officeart/2016/7/layout/BasicLinearProcessNumbered#1"/>
    <dgm:cxn modelId="{23907F3B-DE45-45CF-9707-5E4F6F6973DA}" type="presOf" srcId="{D0F07F19-1F50-4B42-A7A0-278DF9D25BB1}" destId="{C09B749D-9CF7-492C-B341-D9553818451B}" srcOrd="0" destOrd="0" presId="urn:microsoft.com/office/officeart/2016/7/layout/BasicLinearProcessNumbered#1"/>
    <dgm:cxn modelId="{AFE8A667-BFCC-42CE-A7FE-3066C60B154E}" type="presOf" srcId="{F05611F0-8256-4954-B6CB-ED6B4F2DD397}" destId="{5C8F9B26-840A-4F96-8D27-2D7E00511C9A}" srcOrd="0" destOrd="0" presId="urn:microsoft.com/office/officeart/2016/7/layout/BasicLinearProcessNumbered#1"/>
    <dgm:cxn modelId="{6C312549-8F7E-4A80-AB71-9D3156BFBF4C}" type="presOf" srcId="{C2F8C7F7-44C4-414A-BCCD-56E91DD0A777}" destId="{5F8AA2D1-7ADE-4FAB-AB73-E999EB93EDA0}" srcOrd="0" destOrd="0" presId="urn:microsoft.com/office/officeart/2016/7/layout/BasicLinearProcessNumbered#1"/>
    <dgm:cxn modelId="{7043076B-C1A0-4D82-B9C2-7389C21548EF}" type="presOf" srcId="{22625139-F93A-4F3F-A7AA-4923A01AEDF3}" destId="{BBF86657-8EAE-46E6-B25A-D2056AE50973}" srcOrd="1" destOrd="0" presId="urn:microsoft.com/office/officeart/2016/7/layout/BasicLinearProcessNumbered#1"/>
    <dgm:cxn modelId="{40CAD671-AB1B-4EF2-BD4C-E4C43639C27E}" type="presOf" srcId="{2EE95FC5-CD6B-4A50-9262-DC414E16C3EA}" destId="{5947A689-FC4A-4FDF-BDDD-890A8474DEF9}" srcOrd="0" destOrd="0" presId="urn:microsoft.com/office/officeart/2016/7/layout/BasicLinearProcessNumbered#1"/>
    <dgm:cxn modelId="{14D43B81-F92D-4CD8-9D1E-78CBF092C750}" srcId="{D0F07F19-1F50-4B42-A7A0-278DF9D25BB1}" destId="{C2F8C7F7-44C4-414A-BCCD-56E91DD0A777}" srcOrd="4" destOrd="0" parTransId="{E6C6DF88-9436-40D7-BA84-18FE896A6151}" sibTransId="{4E39967D-43EF-4F15-814A-2F491D900D43}"/>
    <dgm:cxn modelId="{9CDE7D88-716E-4C97-9A52-FF7131643C5F}" type="presOf" srcId="{F05611F0-8256-4954-B6CB-ED6B4F2DD397}" destId="{36EB2DDF-B510-4B3C-AF9A-757E14A78E4D}" srcOrd="1" destOrd="0" presId="urn:microsoft.com/office/officeart/2016/7/layout/BasicLinearProcessNumbered#1"/>
    <dgm:cxn modelId="{DD5C168A-90C7-41E2-9576-A79BBC6325CE}" type="presOf" srcId="{C99EBBB1-E916-471C-83C9-ABE85B42AC26}" destId="{94E9EF1A-1D07-4210-9402-6C559E90358A}" srcOrd="0" destOrd="0" presId="urn:microsoft.com/office/officeart/2016/7/layout/BasicLinearProcessNumbered#1"/>
    <dgm:cxn modelId="{CBD31B8E-CB23-4FA8-93FE-5BB4814BBB0B}" type="presOf" srcId="{2804F27C-9BA9-4D07-AB02-74BE7DFA2C0E}" destId="{3CBA3CC0-D70A-4B98-9329-64604EDF25F0}" srcOrd="0"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40F5D2CB-DECC-41AF-8388-AD6EA6907126}" type="presOf" srcId="{6BD5265A-8333-420D-BDB2-65F10B3EBD76}" destId="{DAC041B6-6570-477A-B4C1-5CB7E0EFE0DC}" srcOrd="0" destOrd="0" presId="urn:microsoft.com/office/officeart/2016/7/layout/BasicLinearProcessNumbered#1"/>
    <dgm:cxn modelId="{914FACD2-336A-4471-9E99-312B3F8EAB04}" srcId="{D0F07F19-1F50-4B42-A7A0-278DF9D25BB1}" destId="{F05611F0-8256-4954-B6CB-ED6B4F2DD397}" srcOrd="1" destOrd="0" parTransId="{CD7328D6-9FAE-4506-9BDB-E06A571EC1D4}" sibTransId="{6BD5265A-8333-420D-BDB2-65F10B3EBD76}"/>
    <dgm:cxn modelId="{40CCC9E3-44E6-462B-900C-44AC8FC352F3}" type="presOf" srcId="{4E39967D-43EF-4F15-814A-2F491D900D43}" destId="{FEC87D35-FF68-4830-9865-7026502B7734}" srcOrd="0"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D0999FEB-3F13-4B99-8767-7340A2A83933}" type="presOf" srcId="{22625139-F93A-4F3F-A7AA-4923A01AEDF3}" destId="{83253AE2-89B5-4ADC-817A-FEF4E0BC4B49}" srcOrd="0" destOrd="0" presId="urn:microsoft.com/office/officeart/2016/7/layout/BasicLinearProcessNumbered#1"/>
    <dgm:cxn modelId="{E061BDEB-384B-4165-AF47-0D2CE9C70384}" type="presOf" srcId="{C2F8C7F7-44C4-414A-BCCD-56E91DD0A777}" destId="{9CC4D03B-B44B-4A64-A041-4758701F1C59}" srcOrd="1" destOrd="0" presId="urn:microsoft.com/office/officeart/2016/7/layout/BasicLinearProcessNumbered#1"/>
    <dgm:cxn modelId="{FC7721F0-429B-4CE7-BE98-C2F3C41FE9C7}" srcId="{D0F07F19-1F50-4B42-A7A0-278DF9D25BB1}" destId="{22625139-F93A-4F3F-A7AA-4923A01AEDF3}" srcOrd="2" destOrd="0" parTransId="{F549A0EB-6BE9-4749-8336-B02A279AE302}" sibTransId="{A8E2FA08-4DD4-4654-A85D-9A99162D6201}"/>
    <dgm:cxn modelId="{27E5EDFC-7359-48F6-8E3F-270CF15B8D2C}" type="presOf" srcId="{140952D0-0E1D-4F48-9F16-53581487CFA0}" destId="{64EF213D-B16C-4AC2-8183-B62F7FC17277}" srcOrd="1" destOrd="0" presId="urn:microsoft.com/office/officeart/2016/7/layout/BasicLinearProcessNumbered#1"/>
    <dgm:cxn modelId="{B5FABEA6-FE83-4DC3-A3AB-25B621203785}" type="presParOf" srcId="{C09B749D-9CF7-492C-B341-D9553818451B}" destId="{8EEF3829-836D-4E60-A9BC-8F0AD18883EE}" srcOrd="0" destOrd="0" presId="urn:microsoft.com/office/officeart/2016/7/layout/BasicLinearProcessNumbered#1"/>
    <dgm:cxn modelId="{E8C71572-9F0A-4ED2-BA52-A961EB56A76C}" type="presParOf" srcId="{8EEF3829-836D-4E60-A9BC-8F0AD18883EE}" destId="{5947A689-FC4A-4FDF-BDDD-890A8474DEF9}" srcOrd="0" destOrd="0" presId="urn:microsoft.com/office/officeart/2016/7/layout/BasicLinearProcessNumbered#1"/>
    <dgm:cxn modelId="{67C04E6E-4316-4DC8-9615-DBC47E4DDF35}" type="presParOf" srcId="{8EEF3829-836D-4E60-A9BC-8F0AD18883EE}" destId="{94E9EF1A-1D07-4210-9402-6C559E90358A}" srcOrd="1" destOrd="0" presId="urn:microsoft.com/office/officeart/2016/7/layout/BasicLinearProcessNumbered#1"/>
    <dgm:cxn modelId="{003FA2D7-FBDD-45A5-BDB1-BBCD5557649A}" type="presParOf" srcId="{8EEF3829-836D-4E60-A9BC-8F0AD18883EE}" destId="{B9E74D06-8974-46A7-BDE8-CAC0846523DB}" srcOrd="2" destOrd="0" presId="urn:microsoft.com/office/officeart/2016/7/layout/BasicLinearProcessNumbered#1"/>
    <dgm:cxn modelId="{3E9A9986-48DD-4CC7-91FE-1707EBC7E65A}" type="presParOf" srcId="{8EEF3829-836D-4E60-A9BC-8F0AD18883EE}" destId="{815671D8-22AE-4967-8461-EBC1C9F97F94}" srcOrd="3" destOrd="0" presId="urn:microsoft.com/office/officeart/2016/7/layout/BasicLinearProcessNumbered#1"/>
    <dgm:cxn modelId="{2711AD4E-AE27-4FCF-8A6A-77C0EB08E796}" type="presParOf" srcId="{C09B749D-9CF7-492C-B341-D9553818451B}" destId="{4345A606-3100-40DC-847D-F26F8DFFB0A4}" srcOrd="1" destOrd="0" presId="urn:microsoft.com/office/officeart/2016/7/layout/BasicLinearProcessNumbered#1"/>
    <dgm:cxn modelId="{71DE8450-1714-444C-A82B-015776242CCF}" type="presParOf" srcId="{C09B749D-9CF7-492C-B341-D9553818451B}" destId="{9D438F26-CD1B-4D67-AF02-B4D0BD99464E}" srcOrd="2" destOrd="0" presId="urn:microsoft.com/office/officeart/2016/7/layout/BasicLinearProcessNumbered#1"/>
    <dgm:cxn modelId="{5C537732-B693-4D12-B5ED-85D7EFE25956}" type="presParOf" srcId="{9D438F26-CD1B-4D67-AF02-B4D0BD99464E}" destId="{5C8F9B26-840A-4F96-8D27-2D7E00511C9A}" srcOrd="0" destOrd="0" presId="urn:microsoft.com/office/officeart/2016/7/layout/BasicLinearProcessNumbered#1"/>
    <dgm:cxn modelId="{A7EE3BFC-F03A-45E6-B212-83404EE12240}" type="presParOf" srcId="{9D438F26-CD1B-4D67-AF02-B4D0BD99464E}" destId="{DAC041B6-6570-477A-B4C1-5CB7E0EFE0DC}" srcOrd="1" destOrd="0" presId="urn:microsoft.com/office/officeart/2016/7/layout/BasicLinearProcessNumbered#1"/>
    <dgm:cxn modelId="{5F897C40-4F74-425D-8ECE-E06A106892E5}" type="presParOf" srcId="{9D438F26-CD1B-4D67-AF02-B4D0BD99464E}" destId="{F8ADDB2A-2689-4ACF-8222-B372EB5C8D35}" srcOrd="2" destOrd="0" presId="urn:microsoft.com/office/officeart/2016/7/layout/BasicLinearProcessNumbered#1"/>
    <dgm:cxn modelId="{B161A182-985E-47E7-B65C-F6AD87BFA0F7}" type="presParOf" srcId="{9D438F26-CD1B-4D67-AF02-B4D0BD99464E}" destId="{36EB2DDF-B510-4B3C-AF9A-757E14A78E4D}" srcOrd="3" destOrd="0" presId="urn:microsoft.com/office/officeart/2016/7/layout/BasicLinearProcessNumbered#1"/>
    <dgm:cxn modelId="{FDEB4A67-6531-4467-87D6-1AE9F901F051}" type="presParOf" srcId="{C09B749D-9CF7-492C-B341-D9553818451B}" destId="{8BDDBF6E-ECE6-4E6A-B0D3-17197BA824D3}" srcOrd="3" destOrd="0" presId="urn:microsoft.com/office/officeart/2016/7/layout/BasicLinearProcessNumbered#1"/>
    <dgm:cxn modelId="{5792E72B-E132-444A-BAAD-0F2F78F0396C}" type="presParOf" srcId="{C09B749D-9CF7-492C-B341-D9553818451B}" destId="{5419C900-3474-4480-82CB-923AF8027A48}" srcOrd="4" destOrd="0" presId="urn:microsoft.com/office/officeart/2016/7/layout/BasicLinearProcessNumbered#1"/>
    <dgm:cxn modelId="{9985658F-827E-4C3E-901A-BB8B62931A97}" type="presParOf" srcId="{5419C900-3474-4480-82CB-923AF8027A48}" destId="{83253AE2-89B5-4ADC-817A-FEF4E0BC4B49}" srcOrd="0" destOrd="0" presId="urn:microsoft.com/office/officeart/2016/7/layout/BasicLinearProcessNumbered#1"/>
    <dgm:cxn modelId="{48A7D195-BEC4-4325-8BFF-25B8CA13DC53}" type="presParOf" srcId="{5419C900-3474-4480-82CB-923AF8027A48}" destId="{82EE2C17-F664-4616-8F76-97637F08E124}" srcOrd="1" destOrd="0" presId="urn:microsoft.com/office/officeart/2016/7/layout/BasicLinearProcessNumbered#1"/>
    <dgm:cxn modelId="{DFA21DE9-D23E-4AEC-984F-38954304B882}" type="presParOf" srcId="{5419C900-3474-4480-82CB-923AF8027A48}" destId="{96383FDE-483E-4E6D-B151-4FC41C065094}" srcOrd="2" destOrd="0" presId="urn:microsoft.com/office/officeart/2016/7/layout/BasicLinearProcessNumbered#1"/>
    <dgm:cxn modelId="{110189D1-9E6B-4E0C-8667-C0A3012E8A84}" type="presParOf" srcId="{5419C900-3474-4480-82CB-923AF8027A48}" destId="{BBF86657-8EAE-46E6-B25A-D2056AE50973}" srcOrd="3" destOrd="0" presId="urn:microsoft.com/office/officeart/2016/7/layout/BasicLinearProcessNumbered#1"/>
    <dgm:cxn modelId="{6F4652E6-670E-47E1-8BB6-F10FC0002FE5}" type="presParOf" srcId="{C09B749D-9CF7-492C-B341-D9553818451B}" destId="{8DC76FCE-F8A0-43BB-94B0-26867DA9F629}" srcOrd="5" destOrd="0" presId="urn:microsoft.com/office/officeart/2016/7/layout/BasicLinearProcessNumbered#1"/>
    <dgm:cxn modelId="{952C4F1E-455C-44B2-8633-E11FFDA1CF16}" type="presParOf" srcId="{C09B749D-9CF7-492C-B341-D9553818451B}" destId="{46746BF8-8C13-403D-B74A-6BA79A7FA811}" srcOrd="6" destOrd="0" presId="urn:microsoft.com/office/officeart/2016/7/layout/BasicLinearProcessNumbered#1"/>
    <dgm:cxn modelId="{199291F3-CB47-4BB7-8551-CC7D94A62A3D}" type="presParOf" srcId="{46746BF8-8C13-403D-B74A-6BA79A7FA811}" destId="{7ACBA089-E576-4FF4-865F-C3BBF7659A23}" srcOrd="0" destOrd="0" presId="urn:microsoft.com/office/officeart/2016/7/layout/BasicLinearProcessNumbered#1"/>
    <dgm:cxn modelId="{14456339-3232-4F27-8745-6AE7ED279122}" type="presParOf" srcId="{46746BF8-8C13-403D-B74A-6BA79A7FA811}" destId="{3CBA3CC0-D70A-4B98-9329-64604EDF25F0}" srcOrd="1" destOrd="0" presId="urn:microsoft.com/office/officeart/2016/7/layout/BasicLinearProcessNumbered#1"/>
    <dgm:cxn modelId="{A8938D10-3458-4190-A261-C341522970A2}" type="presParOf" srcId="{46746BF8-8C13-403D-B74A-6BA79A7FA811}" destId="{5BE72261-3EB3-4585-8739-2FFBAED12B80}" srcOrd="2" destOrd="0" presId="urn:microsoft.com/office/officeart/2016/7/layout/BasicLinearProcessNumbered#1"/>
    <dgm:cxn modelId="{C1F113A0-9F7B-4396-8E1F-EC384DF862FF}" type="presParOf" srcId="{46746BF8-8C13-403D-B74A-6BA79A7FA811}" destId="{64EF213D-B16C-4AC2-8183-B62F7FC17277}" srcOrd="3" destOrd="0" presId="urn:microsoft.com/office/officeart/2016/7/layout/BasicLinearProcessNumbered#1"/>
    <dgm:cxn modelId="{4131D598-AA25-4B7C-AFA7-9029885EA773}" type="presParOf" srcId="{C09B749D-9CF7-492C-B341-D9553818451B}" destId="{5104EC6E-10DA-48BE-A121-0D66CB60A3C3}" srcOrd="7" destOrd="0" presId="urn:microsoft.com/office/officeart/2016/7/layout/BasicLinearProcessNumbered#1"/>
    <dgm:cxn modelId="{BE67DCDF-2356-4D88-99B3-83434EDCF878}" type="presParOf" srcId="{C09B749D-9CF7-492C-B341-D9553818451B}" destId="{A0A34020-1B08-49AD-AD60-D2002D7C7E0A}" srcOrd="8" destOrd="0" presId="urn:microsoft.com/office/officeart/2016/7/layout/BasicLinearProcessNumbered#1"/>
    <dgm:cxn modelId="{7647E02E-AFDE-4458-BBF1-C11FE2DBD1C6}" type="presParOf" srcId="{A0A34020-1B08-49AD-AD60-D2002D7C7E0A}" destId="{5F8AA2D1-7ADE-4FAB-AB73-E999EB93EDA0}" srcOrd="0" destOrd="0" presId="urn:microsoft.com/office/officeart/2016/7/layout/BasicLinearProcessNumbered#1"/>
    <dgm:cxn modelId="{948C3455-F5CB-4096-AEED-6BBC191AA5B8}" type="presParOf" srcId="{A0A34020-1B08-49AD-AD60-D2002D7C7E0A}" destId="{FEC87D35-FF68-4830-9865-7026502B7734}" srcOrd="1" destOrd="0" presId="urn:microsoft.com/office/officeart/2016/7/layout/BasicLinearProcessNumbered#1"/>
    <dgm:cxn modelId="{012855BB-F5B9-4D56-90E8-9EFFB3D195DD}" type="presParOf" srcId="{A0A34020-1B08-49AD-AD60-D2002D7C7E0A}" destId="{F57AF353-CCB4-4030-9EEE-1DC7B4B0CC7D}" srcOrd="2" destOrd="0" presId="urn:microsoft.com/office/officeart/2016/7/layout/BasicLinearProcessNumbered#1"/>
    <dgm:cxn modelId="{4E5AA3F4-3105-458B-AFF9-4DE384A7EEAB}" type="presParOf" srcId="{A0A34020-1B08-49AD-AD60-D2002D7C7E0A}" destId="{9CC4D03B-B44B-4A64-A041-4758701F1C59}"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3858"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What is the Open Meeting Law?</a:t>
          </a:r>
        </a:p>
      </dsp:txBody>
      <dsp:txXfrm>
        <a:off x="3858" y="1629652"/>
        <a:ext cx="2088986" cy="1754748"/>
      </dsp:txXfrm>
    </dsp:sp>
    <dsp:sp modelId="{94E9EF1A-1D07-4210-9402-6C559E90358A}">
      <dsp:nvSpPr>
        <dsp:cNvPr id="0" name=""/>
        <dsp:cNvSpPr/>
      </dsp:nvSpPr>
      <dsp:spPr>
        <a:xfrm>
          <a:off x="609664"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609664" y="810770"/>
        <a:ext cx="877374" cy="877374"/>
      </dsp:txXfrm>
    </dsp:sp>
    <dsp:sp modelId="{B9E74D06-8974-46A7-BDE8-CAC0846523DB}">
      <dsp:nvSpPr>
        <dsp:cNvPr id="0" name=""/>
        <dsp:cNvSpPr/>
      </dsp:nvSpPr>
      <dsp:spPr>
        <a:xfrm>
          <a:off x="3858"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8F9B26-840A-4F96-8D27-2D7E00511C9A}">
      <dsp:nvSpPr>
        <dsp:cNvPr id="0" name=""/>
        <dsp:cNvSpPr/>
      </dsp:nvSpPr>
      <dsp:spPr>
        <a:xfrm>
          <a:off x="2301743"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lumMod val="75000"/>
                </a:schemeClr>
              </a:solidFill>
            </a:rPr>
            <a:t>When does the OML apply?</a:t>
          </a:r>
          <a:endParaRPr lang="en-US" sz="1500" kern="1200" dirty="0"/>
        </a:p>
      </dsp:txBody>
      <dsp:txXfrm>
        <a:off x="2301743" y="1629652"/>
        <a:ext cx="2088986" cy="1754748"/>
      </dsp:txXfrm>
    </dsp:sp>
    <dsp:sp modelId="{DAC041B6-6570-477A-B4C1-5CB7E0EFE0DC}">
      <dsp:nvSpPr>
        <dsp:cNvPr id="0" name=""/>
        <dsp:cNvSpPr/>
      </dsp:nvSpPr>
      <dsp:spPr>
        <a:xfrm>
          <a:off x="2907549"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2907549" y="810770"/>
        <a:ext cx="877374" cy="877374"/>
      </dsp:txXfrm>
    </dsp:sp>
    <dsp:sp modelId="{F8ADDB2A-2689-4ACF-8222-B372EB5C8D35}">
      <dsp:nvSpPr>
        <dsp:cNvPr id="0" name=""/>
        <dsp:cNvSpPr/>
      </dsp:nvSpPr>
      <dsp:spPr>
        <a:xfrm>
          <a:off x="2301743"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4599628"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How do I comply with the OML</a:t>
          </a:r>
          <a:r>
            <a:rPr lang="en-US" sz="1500" kern="1200" dirty="0"/>
            <a:t>?</a:t>
          </a:r>
        </a:p>
      </dsp:txBody>
      <dsp:txXfrm>
        <a:off x="4599628" y="1629652"/>
        <a:ext cx="2088986" cy="1754748"/>
      </dsp:txXfrm>
    </dsp:sp>
    <dsp:sp modelId="{82EE2C17-F664-4616-8F76-97637F08E124}">
      <dsp:nvSpPr>
        <dsp:cNvPr id="0" name=""/>
        <dsp:cNvSpPr/>
      </dsp:nvSpPr>
      <dsp:spPr>
        <a:xfrm>
          <a:off x="5205434"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5205434" y="810770"/>
        <a:ext cx="877374" cy="877374"/>
      </dsp:txXfrm>
    </dsp:sp>
    <dsp:sp modelId="{96383FDE-483E-4E6D-B151-4FC41C065094}">
      <dsp:nvSpPr>
        <dsp:cNvPr id="0" name=""/>
        <dsp:cNvSpPr/>
      </dsp:nvSpPr>
      <dsp:spPr>
        <a:xfrm>
          <a:off x="4599628"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6897513"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What happens when the OML is violated?</a:t>
          </a:r>
        </a:p>
      </dsp:txBody>
      <dsp:txXfrm>
        <a:off x="6897513" y="1629652"/>
        <a:ext cx="2088986" cy="1754748"/>
      </dsp:txXfrm>
    </dsp:sp>
    <dsp:sp modelId="{3CBA3CC0-D70A-4B98-9329-64604EDF25F0}">
      <dsp:nvSpPr>
        <dsp:cNvPr id="0" name=""/>
        <dsp:cNvSpPr/>
      </dsp:nvSpPr>
      <dsp:spPr>
        <a:xfrm>
          <a:off x="7503319"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7503319" y="810770"/>
        <a:ext cx="877374" cy="877374"/>
      </dsp:txXfrm>
    </dsp:sp>
    <dsp:sp modelId="{5BE72261-3EB3-4585-8739-2FFBAED12B80}">
      <dsp:nvSpPr>
        <dsp:cNvPr id="0" name=""/>
        <dsp:cNvSpPr/>
      </dsp:nvSpPr>
      <dsp:spPr>
        <a:xfrm>
          <a:off x="6897513"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8AA2D1-7ADE-4FAB-AB73-E999EB93EDA0}">
      <dsp:nvSpPr>
        <dsp:cNvPr id="0" name=""/>
        <dsp:cNvSpPr/>
      </dsp:nvSpPr>
      <dsp:spPr>
        <a:xfrm>
          <a:off x="9195398" y="518312"/>
          <a:ext cx="2088986" cy="2924580"/>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62866" bIns="330200" numCol="1" spcCol="1270" anchor="t" anchorCtr="0">
          <a:noAutofit/>
        </a:bodyPr>
        <a:lstStyle/>
        <a:p>
          <a:pPr marL="0" lvl="0" indent="0" algn="ctr" defTabSz="889000">
            <a:lnSpc>
              <a:spcPct val="90000"/>
            </a:lnSpc>
            <a:spcBef>
              <a:spcPct val="0"/>
            </a:spcBef>
            <a:spcAft>
              <a:spcPct val="35000"/>
            </a:spcAft>
            <a:buNone/>
          </a:pPr>
          <a:r>
            <a:rPr lang="en-US" sz="2000" kern="1200" dirty="0">
              <a:solidFill>
                <a:schemeClr val="accent1">
                  <a:lumMod val="75000"/>
                </a:schemeClr>
              </a:solidFill>
            </a:rPr>
            <a:t>When do I need to disclose or abstain?</a:t>
          </a:r>
          <a:endParaRPr lang="en-US" sz="1500" kern="1200" dirty="0"/>
        </a:p>
      </dsp:txBody>
      <dsp:txXfrm>
        <a:off x="9195398" y="1629652"/>
        <a:ext cx="2088986" cy="1754748"/>
      </dsp:txXfrm>
    </dsp:sp>
    <dsp:sp modelId="{FEC87D35-FF68-4830-9865-7026502B7734}">
      <dsp:nvSpPr>
        <dsp:cNvPr id="0" name=""/>
        <dsp:cNvSpPr/>
      </dsp:nvSpPr>
      <dsp:spPr>
        <a:xfrm>
          <a:off x="9801204" y="810770"/>
          <a:ext cx="877374" cy="877374"/>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404" tIns="12700" rIns="68404" bIns="12700" numCol="1" spcCol="1270" anchor="ctr" anchorCtr="0">
          <a:noAutofit/>
        </a:bodyPr>
        <a:lstStyle/>
        <a:p>
          <a:pPr marL="0" lvl="0" indent="0" algn="ctr" defTabSz="2133600">
            <a:lnSpc>
              <a:spcPct val="90000"/>
            </a:lnSpc>
            <a:spcBef>
              <a:spcPct val="0"/>
            </a:spcBef>
            <a:spcAft>
              <a:spcPct val="35000"/>
            </a:spcAft>
            <a:buNone/>
          </a:pPr>
          <a:r>
            <a:rPr lang="en-US" sz="4800" kern="1200"/>
            <a:t>5</a:t>
          </a:r>
          <a:endParaRPr lang="en-US" sz="4800" kern="1200" dirty="0"/>
        </a:p>
      </dsp:txBody>
      <dsp:txXfrm>
        <a:off x="9801204" y="810770"/>
        <a:ext cx="877374" cy="877374"/>
      </dsp:txXfrm>
    </dsp:sp>
    <dsp:sp modelId="{F57AF353-CCB4-4030-9EEE-1DC7B4B0CC7D}">
      <dsp:nvSpPr>
        <dsp:cNvPr id="0" name=""/>
        <dsp:cNvSpPr/>
      </dsp:nvSpPr>
      <dsp:spPr>
        <a:xfrm>
          <a:off x="9195398" y="3442820"/>
          <a:ext cx="208898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7/26/2023</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7/26/2023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10</a:t>
            </a:fld>
            <a:endParaRPr lang="en-US" noProof="0" dirty="0"/>
          </a:p>
        </p:txBody>
      </p:sp>
    </p:spTree>
    <p:extLst>
      <p:ext uri="{BB962C8B-B14F-4D97-AF65-F5344CB8AC3E}">
        <p14:creationId xmlns:p14="http://schemas.microsoft.com/office/powerpoint/2010/main" val="40765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a:t>
            </a:fld>
            <a:endParaRPr lang="en-US" dirty="0"/>
          </a:p>
        </p:txBody>
      </p:sp>
    </p:spTree>
    <p:extLst>
      <p:ext uri="{BB962C8B-B14F-4D97-AF65-F5344CB8AC3E}">
        <p14:creationId xmlns:p14="http://schemas.microsoft.com/office/powerpoint/2010/main" val="3078243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dirty="0"/>
          </a:p>
        </p:txBody>
      </p:sp>
      <p:sp>
        <p:nvSpPr>
          <p:cNvPr id="4" name="Slide Number Placeholder 3"/>
          <p:cNvSpPr>
            <a:spLocks noGrp="1"/>
          </p:cNvSpPr>
          <p:nvPr>
            <p:ph type="sldNum" sz="quarter" idx="5"/>
          </p:nvPr>
        </p:nvSpPr>
        <p:spPr/>
        <p:txBody>
          <a:bodyPr/>
          <a:lstStyle/>
          <a:p>
            <a:fld id="{69D2F9AB-3C90-481E-8C34-4F549BF455D7}" type="slidenum">
              <a:rPr lang="en-US" smtClean="0"/>
              <a:t>3</a:t>
            </a:fld>
            <a:endParaRPr lang="en-US" dirty="0"/>
          </a:p>
        </p:txBody>
      </p:sp>
    </p:spTree>
    <p:extLst>
      <p:ext uri="{BB962C8B-B14F-4D97-AF65-F5344CB8AC3E}">
        <p14:creationId xmlns:p14="http://schemas.microsoft.com/office/powerpoint/2010/main" val="2944921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672925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3229313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423610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1117853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8</a:t>
            </a:fld>
            <a:endParaRPr lang="en-US" noProof="0" dirty="0"/>
          </a:p>
        </p:txBody>
      </p:sp>
    </p:spTree>
    <p:extLst>
      <p:ext uri="{BB962C8B-B14F-4D97-AF65-F5344CB8AC3E}">
        <p14:creationId xmlns:p14="http://schemas.microsoft.com/office/powerpoint/2010/main" val="2914160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403581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3816531-CCD3-4909-A41B-EAB1049BDA8C}" type="datetime1">
              <a:rPr lang="en-US" smtClean="0"/>
              <a:t>7/26/2023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pPr algn="l"/>
            <a:r>
              <a:rPr lang="en-US"/>
              <a:t>Teach a Course</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93619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7F1CA9-BED2-4756-8AEF-E0F68B0488B6}" type="datetime1">
              <a:rPr lang="en-US" smtClean="0"/>
              <a:pPr/>
              <a:t>7/26/2023</a:t>
            </a:fld>
            <a:endParaRPr lang="en-US" dirty="0"/>
          </a:p>
        </p:txBody>
      </p:sp>
      <p:sp>
        <p:nvSpPr>
          <p:cNvPr id="5" name="Footer Placeholder 4"/>
          <p:cNvSpPr>
            <a:spLocks noGrp="1"/>
          </p:cNvSpPr>
          <p:nvPr>
            <p:ph type="ftr" sz="quarter" idx="11"/>
          </p:nvPr>
        </p:nvSpPr>
        <p:spPr/>
        <p:txBody>
          <a:bodyPr/>
          <a:lstStyle/>
          <a:p>
            <a:r>
              <a:rPr lang="en-US"/>
              <a:t>Teach a Course</a:t>
            </a:r>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4497919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0A7F1CA9-BED2-4756-8AEF-E0F68B0488B6}" type="datetime1">
              <a:rPr lang="en-US" smtClean="0"/>
              <a:pPr/>
              <a:t>7/26/2023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a:t>Teach a Course</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55398167"/>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05951" y="6423914"/>
            <a:ext cx="2844799" cy="365125"/>
          </a:xfrm>
        </p:spPr>
        <p:txBody>
          <a:bodyPr/>
          <a:lstStyle/>
          <a:p>
            <a:fld id="{BC34B1AC-9A7E-4B2F-BE59-65E2DDF1D6F6}" type="datetime1">
              <a:rPr lang="en-US" smtClean="0"/>
              <a:t>7/26/2023</a:t>
            </a:fld>
            <a:endParaRPr lang="en-US" dirty="0"/>
          </a:p>
        </p:txBody>
      </p:sp>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8494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7605951" y="6423914"/>
            <a:ext cx="2844799" cy="365125"/>
          </a:xfrm>
        </p:spPr>
        <p:txBody>
          <a:bodyPr/>
          <a:lstStyle/>
          <a:p>
            <a:fld id="{AE95AE94-03D1-4FC2-903C-8511BF4E0409}" type="datetime1">
              <a:rPr lang="en-US" smtClean="0"/>
              <a:t>7/26/2023</a:t>
            </a:fld>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Teach a Course</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7/26/2023</a:t>
            </a:fld>
            <a:endParaRPr lang="en-US" noProof="0" dirty="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2934999"/>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2934999"/>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7/26/2023</a:t>
            </a:fld>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7/26/2023</a:t>
            </a:fld>
            <a:endParaRPr lang="en-US" noProof="0" dirty="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7605951" y="6423914"/>
            <a:ext cx="2844799" cy="365125"/>
          </a:xfrm>
        </p:spPr>
        <p:txBody>
          <a:bodyPr/>
          <a:lstStyle/>
          <a:p>
            <a:fld id="{91CD4B7E-D172-41E4-BE36-64B5A7E393CD}" type="datetimeFigureOut">
              <a:rPr lang="en-US" noProof="0" smtClean="0"/>
              <a:t>7/26/2023</a:t>
            </a:fld>
            <a:endParaRPr lang="en-US" noProof="0" dirty="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p>
            <a:pPr algn="l"/>
            <a:r>
              <a:rPr lang="en-US" noProof="0" dirty="0"/>
              <a:t>Teach a Course</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34B1AC-9A7E-4B2F-BE59-65E2DDF1D6F6}" type="datetime1">
              <a:rPr lang="en-US" smtClean="0"/>
              <a:t>7/26/2023</a:t>
            </a:fld>
            <a:endParaRPr lang="en-US" dirty="0"/>
          </a:p>
        </p:txBody>
      </p:sp>
      <p:sp>
        <p:nvSpPr>
          <p:cNvPr id="5" name="Footer Placeholder 4"/>
          <p:cNvSpPr>
            <a:spLocks noGrp="1"/>
          </p:cNvSpPr>
          <p:nvPr>
            <p:ph type="ftr" sz="quarter" idx="11"/>
          </p:nvPr>
        </p:nvSpPr>
        <p:spPr/>
        <p:txBody>
          <a:bodyPr/>
          <a:lstStyle/>
          <a:p>
            <a:pPr algn="l"/>
            <a:r>
              <a:rPr lang="en-US"/>
              <a:t>Teach a Course</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3A98EE3D-8CD1-4C3F-BD1C-C98C9596463C}" type="slidenum">
              <a:rPr lang="en-US" smtClean="0"/>
              <a:t>‹#›</a:t>
            </a:fld>
            <a:endParaRPr lang="en-US" dirty="0"/>
          </a:p>
        </p:txBody>
      </p:sp>
      <p:sp>
        <p:nvSpPr>
          <p:cNvPr id="8" name="Rectangle 7">
            <a:extLst>
              <a:ext uri="{FF2B5EF4-FFF2-40B4-BE49-F238E27FC236}">
                <a16:creationId xmlns:a16="http://schemas.microsoft.com/office/drawing/2014/main" id="{02B9D8A0-1946-552E-42BF-586A3EAB27FB}"/>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04668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DCE9E340-46EE-4A5F-9C9B-315AD29A92C5}" type="datetimeFigureOut">
              <a:rPr lang="en-US" noProof="0" smtClean="0"/>
              <a:t>7/26/2023</a:t>
            </a:fld>
            <a:endParaRPr lang="en-US" noProof="0"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noProof="0"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113670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95AE94-03D1-4FC2-903C-8511BF4E0409}" type="datetime1">
              <a:rPr lang="en-US" smtClean="0"/>
              <a:t>7/26/2023</a:t>
            </a:fld>
            <a:endParaRPr lang="en-US" dirty="0"/>
          </a:p>
        </p:txBody>
      </p:sp>
      <p:sp>
        <p:nvSpPr>
          <p:cNvPr id="6" name="Footer Placeholder 5"/>
          <p:cNvSpPr>
            <a:spLocks noGrp="1"/>
          </p:cNvSpPr>
          <p:nvPr>
            <p:ph type="ftr" sz="quarter" idx="11"/>
          </p:nvPr>
        </p:nvSpPr>
        <p:spPr/>
        <p:txBody>
          <a:bodyPr/>
          <a:lstStyle/>
          <a:p>
            <a:pPr algn="l"/>
            <a:r>
              <a:rPr lang="en-US"/>
              <a:t>Teach a Course</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9" name="Rectangle 8">
            <a:extLst>
              <a:ext uri="{FF2B5EF4-FFF2-40B4-BE49-F238E27FC236}">
                <a16:creationId xmlns:a16="http://schemas.microsoft.com/office/drawing/2014/main" id="{9FA9D726-9E3C-6836-5C72-149F01905B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17336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CD4B7E-D172-41E4-BE36-64B5A7E393CD}" type="datetimeFigureOut">
              <a:rPr lang="en-US" noProof="0" smtClean="0"/>
              <a:t>7/26/2023</a:t>
            </a:fld>
            <a:endParaRPr lang="en-US" noProof="0" dirty="0"/>
          </a:p>
        </p:txBody>
      </p:sp>
      <p:sp>
        <p:nvSpPr>
          <p:cNvPr id="8" name="Footer Placeholder 7"/>
          <p:cNvSpPr>
            <a:spLocks noGrp="1"/>
          </p:cNvSpPr>
          <p:nvPr>
            <p:ph type="ftr" sz="quarter" idx="11"/>
          </p:nvPr>
        </p:nvSpPr>
        <p:spPr/>
        <p:txBody>
          <a:bodyPr/>
          <a:lstStyle/>
          <a:p>
            <a:pPr algn="l"/>
            <a:r>
              <a:rPr lang="en-US" noProof="0"/>
              <a:t>Teach a Course</a:t>
            </a:r>
            <a:endParaRPr lang="en-US" noProof="0" dirty="0"/>
          </a:p>
        </p:txBody>
      </p:sp>
      <p:sp>
        <p:nvSpPr>
          <p:cNvPr id="9" name="Slide Number Placeholder 8"/>
          <p:cNvSpPr>
            <a:spLocks noGrp="1"/>
          </p:cNvSpPr>
          <p:nvPr>
            <p:ph type="sldNum" sz="quarter" idx="12"/>
          </p:nvPr>
        </p:nvSpPr>
        <p:spPr/>
        <p:txBody>
          <a:bodyPr/>
          <a:lstStyle/>
          <a:p>
            <a:fld id="{F603CDE5-C1D8-4EDD-870F-A498BAFA520F}" type="slidenum">
              <a:rPr lang="en-US" noProof="0" smtClean="0"/>
              <a:t>‹#›</a:t>
            </a:fld>
            <a:endParaRPr lang="en-US" noProof="0" dirty="0"/>
          </a:p>
        </p:txBody>
      </p:sp>
      <p:sp>
        <p:nvSpPr>
          <p:cNvPr id="2" name="Rectangle 1">
            <a:extLst>
              <a:ext uri="{FF2B5EF4-FFF2-40B4-BE49-F238E27FC236}">
                <a16:creationId xmlns:a16="http://schemas.microsoft.com/office/drawing/2014/main" id="{3BB6C69B-E34A-8C52-016A-6196B94669D2}"/>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4326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1CD4B7E-D172-41E4-BE36-64B5A7E393CD}" type="datetimeFigureOut">
              <a:rPr lang="en-US" noProof="0" smtClean="0"/>
              <a:t>7/26/2023</a:t>
            </a:fld>
            <a:endParaRPr lang="en-US" noProof="0" dirty="0"/>
          </a:p>
        </p:txBody>
      </p:sp>
      <p:sp>
        <p:nvSpPr>
          <p:cNvPr id="4" name="Footer Placeholder 3"/>
          <p:cNvSpPr>
            <a:spLocks noGrp="1"/>
          </p:cNvSpPr>
          <p:nvPr>
            <p:ph type="ftr" sz="quarter" idx="11"/>
          </p:nvPr>
        </p:nvSpPr>
        <p:spPr/>
        <p:txBody>
          <a:bodyPr/>
          <a:lstStyle/>
          <a:p>
            <a:pPr algn="l"/>
            <a:r>
              <a:rPr lang="en-US" noProof="0"/>
              <a:t>Teach a Course</a:t>
            </a:r>
            <a:endParaRPr lang="en-US" noProof="0" dirty="0"/>
          </a:p>
        </p:txBody>
      </p:sp>
      <p:sp>
        <p:nvSpPr>
          <p:cNvPr id="5" name="Slide Number Placeholder 4"/>
          <p:cNvSpPr>
            <a:spLocks noGrp="1"/>
          </p:cNvSpPr>
          <p:nvPr>
            <p:ph type="sldNum" sz="quarter" idx="12"/>
          </p:nvPr>
        </p:nvSpPr>
        <p:spPr/>
        <p:txBody>
          <a:bodyPr/>
          <a:lstStyle/>
          <a:p>
            <a:fld id="{F603CDE5-C1D8-4EDD-870F-A498BAFA520F}" type="slidenum">
              <a:rPr lang="en-US" noProof="0" smtClean="0"/>
              <a:t>‹#›</a:t>
            </a:fld>
            <a:endParaRPr lang="en-US" noProof="0"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2" name="Rectangle 1">
            <a:extLst>
              <a:ext uri="{FF2B5EF4-FFF2-40B4-BE49-F238E27FC236}">
                <a16:creationId xmlns:a16="http://schemas.microsoft.com/office/drawing/2014/main" id="{55D768A9-6419-29BE-576C-AC5B4F0697F1}"/>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5898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D4B7E-D172-41E4-BE36-64B5A7E393CD}" type="datetimeFigureOut">
              <a:rPr lang="en-US" noProof="0" smtClean="0"/>
              <a:t>7/26/2023</a:t>
            </a:fld>
            <a:endParaRPr lang="en-US" noProof="0" dirty="0"/>
          </a:p>
        </p:txBody>
      </p:sp>
      <p:sp>
        <p:nvSpPr>
          <p:cNvPr id="3" name="Footer Placeholder 2"/>
          <p:cNvSpPr>
            <a:spLocks noGrp="1"/>
          </p:cNvSpPr>
          <p:nvPr>
            <p:ph type="ftr" sz="quarter" idx="11"/>
          </p:nvPr>
        </p:nvSpPr>
        <p:spPr/>
        <p:txBody>
          <a:bodyPr/>
          <a:lstStyle/>
          <a:p>
            <a:pPr algn="l"/>
            <a:r>
              <a:rPr lang="en-US" noProof="0"/>
              <a:t>Teach a Course</a:t>
            </a:r>
            <a:endParaRPr lang="en-US" noProof="0" dirty="0"/>
          </a:p>
        </p:txBody>
      </p:sp>
      <p:sp>
        <p:nvSpPr>
          <p:cNvPr id="4" name="Slide Number Placeholder 3"/>
          <p:cNvSpPr>
            <a:spLocks noGrp="1"/>
          </p:cNvSpPr>
          <p:nvPr>
            <p:ph type="sldNum" sz="quarter" idx="12"/>
          </p:nvPr>
        </p:nvSpPr>
        <p:spPr/>
        <p:txBody>
          <a:bodyPr/>
          <a:lstStyle/>
          <a:p>
            <a:fld id="{F603CDE5-C1D8-4EDD-870F-A498BAFA520F}" type="slidenum">
              <a:rPr lang="en-US" noProof="0" smtClean="0"/>
              <a:t>‹#›</a:t>
            </a:fld>
            <a:endParaRPr lang="en-US" noProof="0" dirty="0"/>
          </a:p>
        </p:txBody>
      </p:sp>
    </p:spTree>
    <p:extLst>
      <p:ext uri="{BB962C8B-B14F-4D97-AF65-F5344CB8AC3E}">
        <p14:creationId xmlns:p14="http://schemas.microsoft.com/office/powerpoint/2010/main" val="33507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1CD4B7E-D172-41E4-BE36-64B5A7E393CD}" type="datetimeFigureOut">
              <a:rPr lang="en-US" noProof="0" smtClean="0"/>
              <a:t>7/26/2023</a:t>
            </a:fld>
            <a:endParaRPr lang="en-US" noProof="0"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lgn="l"/>
            <a:r>
              <a:rPr lang="en-US" noProof="0"/>
              <a:t>Teach a Course</a:t>
            </a:r>
            <a:endParaRPr lang="en-US" noProof="0"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F603CDE5-C1D8-4EDD-870F-A498BAFA520F}" type="slidenum">
              <a:rPr lang="en-US" noProof="0" smtClean="0"/>
              <a:t>‹#›</a:t>
            </a:fld>
            <a:endParaRPr lang="en-US" noProof="0" dirty="0"/>
          </a:p>
        </p:txBody>
      </p:sp>
      <p:sp>
        <p:nvSpPr>
          <p:cNvPr id="8" name="Rectangle 7">
            <a:extLst>
              <a:ext uri="{FF2B5EF4-FFF2-40B4-BE49-F238E27FC236}">
                <a16:creationId xmlns:a16="http://schemas.microsoft.com/office/drawing/2014/main" id="{10FAB51E-A7D1-12E2-5060-D5DC9A2D8156}"/>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4574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CD4B7E-D172-41E4-BE36-64B5A7E393CD}" type="datetimeFigureOut">
              <a:rPr lang="en-US" noProof="0" smtClean="0"/>
              <a:t>7/26/2023</a:t>
            </a:fld>
            <a:endParaRPr lang="en-US" noProof="0" dirty="0"/>
          </a:p>
        </p:txBody>
      </p:sp>
      <p:sp>
        <p:nvSpPr>
          <p:cNvPr id="6" name="Footer Placeholder 5"/>
          <p:cNvSpPr>
            <a:spLocks noGrp="1"/>
          </p:cNvSpPr>
          <p:nvPr>
            <p:ph type="ftr" sz="quarter" idx="11"/>
          </p:nvPr>
        </p:nvSpPr>
        <p:spPr/>
        <p:txBody>
          <a:bodyPr/>
          <a:lstStyle/>
          <a:p>
            <a:pPr algn="l"/>
            <a:r>
              <a:rPr lang="en-US" noProof="0"/>
              <a:t>Teach a Course</a:t>
            </a:r>
            <a:endParaRPr lang="en-US" noProof="0" dirty="0"/>
          </a:p>
        </p:txBody>
      </p:sp>
      <p:sp>
        <p:nvSpPr>
          <p:cNvPr id="7" name="Slide Number Placeholder 6"/>
          <p:cNvSpPr>
            <a:spLocks noGrp="1"/>
          </p:cNvSpPr>
          <p:nvPr>
            <p:ph type="sldNum" sz="quarter" idx="12"/>
          </p:nvPr>
        </p:nvSpPr>
        <p:spPr/>
        <p:txBody>
          <a:bodyPr/>
          <a:lstStyle/>
          <a:p>
            <a:fld id="{F603CDE5-C1D8-4EDD-870F-A498BAFA520F}" type="slidenum">
              <a:rPr lang="en-US" noProof="0" smtClean="0"/>
              <a:t>‹#›</a:t>
            </a:fld>
            <a:endParaRPr lang="en-US" noProof="0" dirty="0"/>
          </a:p>
        </p:txBody>
      </p:sp>
    </p:spTree>
    <p:extLst>
      <p:ext uri="{BB962C8B-B14F-4D97-AF65-F5344CB8AC3E}">
        <p14:creationId xmlns:p14="http://schemas.microsoft.com/office/powerpoint/2010/main" val="4206809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A7F1CA9-BED2-4756-8AEF-E0F68B0488B6}" type="datetime1">
              <a:rPr lang="en-US" smtClean="0"/>
              <a:pPr/>
              <a:t>7/26/2023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Teach a Course</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3A98EE3D-8CD1-4C3F-BD1C-C98C9596463C}"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0245920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728" r:id="rId12"/>
    <p:sldLayoutId id="2147483726" r:id="rId13"/>
    <p:sldLayoutId id="2147483734" r:id="rId14"/>
    <p:sldLayoutId id="2147483735" r:id="rId15"/>
    <p:sldLayoutId id="2147483737" r:id="rId16"/>
    <p:sldLayoutId id="2147483738" r:id="rId17"/>
  </p:sldLayoutIdLst>
  <p:hf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leg.state.nv.us/NRS/NRS-241.html"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ag.nv.gov/About/Governmental_Affairs/OML/"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5628442" y="772356"/>
            <a:ext cx="5804254" cy="2396971"/>
          </a:xfrm>
        </p:spPr>
        <p:txBody>
          <a:bodyPr anchor="ctr">
            <a:normAutofit/>
          </a:bodyPr>
          <a:lstStyle/>
          <a:p>
            <a:pPr algn="ctr"/>
            <a:r>
              <a:rPr lang="en-US" sz="4800" dirty="0">
                <a:solidFill>
                  <a:schemeClr val="tx1"/>
                </a:solidFill>
              </a:rPr>
              <a:t>Nevada’s Open Meeting Law</a:t>
            </a: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7474998" y="5131293"/>
            <a:ext cx="4099741" cy="1063260"/>
          </a:xfrm>
          <a:noFill/>
        </p:spPr>
        <p:txBody>
          <a:bodyPr anchor="ctr">
            <a:normAutofit fontScale="92500" lnSpcReduction="10000"/>
          </a:bodyPr>
          <a:lstStyle/>
          <a:p>
            <a:pPr algn="r"/>
            <a:r>
              <a:rPr lang="en-US" sz="1800" cap="none" dirty="0">
                <a:solidFill>
                  <a:schemeClr val="tx2">
                    <a:lumMod val="25000"/>
                    <a:lumOff val="75000"/>
                    <a:alpha val="75000"/>
                  </a:schemeClr>
                </a:solidFill>
              </a:rPr>
              <a:t>Trisha Chapman</a:t>
            </a:r>
          </a:p>
          <a:p>
            <a:pPr algn="r"/>
            <a:r>
              <a:rPr lang="en-US" sz="1800" cap="none" dirty="0">
                <a:solidFill>
                  <a:schemeClr val="tx2">
                    <a:lumMod val="25000"/>
                    <a:lumOff val="75000"/>
                    <a:alpha val="75000"/>
                  </a:schemeClr>
                </a:solidFill>
              </a:rPr>
              <a:t>Deputy Attorney General</a:t>
            </a:r>
          </a:p>
          <a:p>
            <a:pPr algn="r"/>
            <a:r>
              <a:rPr lang="en-US" sz="1800" cap="none" dirty="0">
                <a:solidFill>
                  <a:schemeClr val="tx2">
                    <a:lumMod val="25000"/>
                    <a:lumOff val="75000"/>
                    <a:alpha val="75000"/>
                  </a:schemeClr>
                </a:solidFill>
              </a:rPr>
              <a:t>Nevada Attorney General’s Office</a:t>
            </a:r>
          </a:p>
        </p:txBody>
      </p:sp>
      <p:pic>
        <p:nvPicPr>
          <p:cNvPr id="1026" name="Picture 2" descr="State of Nevada">
            <a:extLst>
              <a:ext uri="{FF2B5EF4-FFF2-40B4-BE49-F238E27FC236}">
                <a16:creationId xmlns:a16="http://schemas.microsoft.com/office/drawing/2014/main" id="{F0D1628D-1FF7-49DB-5EDB-887204A20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77" y="942974"/>
            <a:ext cx="4286497" cy="428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B172-BCAE-AC47-C244-89E360A58B11}"/>
              </a:ext>
            </a:extLst>
          </p:cNvPr>
          <p:cNvSpPr>
            <a:spLocks noGrp="1"/>
          </p:cNvSpPr>
          <p:nvPr>
            <p:ph type="title"/>
          </p:nvPr>
        </p:nvSpPr>
        <p:spPr/>
        <p:txBody>
          <a:bodyPr>
            <a:normAutofit/>
          </a:bodyPr>
          <a:lstStyle/>
          <a:p>
            <a:pPr algn="ctr"/>
            <a:r>
              <a:rPr lang="en-US" sz="3600" dirty="0"/>
              <a:t>Resources</a:t>
            </a:r>
          </a:p>
        </p:txBody>
      </p:sp>
      <p:sp>
        <p:nvSpPr>
          <p:cNvPr id="3" name="Content Placeholder 2">
            <a:extLst>
              <a:ext uri="{FF2B5EF4-FFF2-40B4-BE49-F238E27FC236}">
                <a16:creationId xmlns:a16="http://schemas.microsoft.com/office/drawing/2014/main" id="{7801BAB0-409A-6E7D-56A2-6E554524B357}"/>
              </a:ext>
            </a:extLst>
          </p:cNvPr>
          <p:cNvSpPr>
            <a:spLocks noGrp="1"/>
          </p:cNvSpPr>
          <p:nvPr>
            <p:ph sz="half" idx="1"/>
          </p:nvPr>
        </p:nvSpPr>
        <p:spPr/>
        <p:txBody>
          <a:bodyPr>
            <a:normAutofit fontScale="92500" lnSpcReduction="10000"/>
          </a:bodyPr>
          <a:lstStyle/>
          <a:p>
            <a:pPr marL="0" indent="0">
              <a:buNone/>
            </a:pPr>
            <a:endParaRPr lang="en-US" sz="2000" dirty="0"/>
          </a:p>
          <a:p>
            <a:r>
              <a:rPr lang="en-US" sz="2000" dirty="0"/>
              <a:t>NRS Chapter 241</a:t>
            </a:r>
          </a:p>
          <a:p>
            <a:pPr marL="228600" lvl="1" indent="0">
              <a:buNone/>
            </a:pPr>
            <a:r>
              <a:rPr lang="en-US" sz="2000" dirty="0">
                <a:hlinkClick r:id="rId3"/>
              </a:rPr>
              <a:t>www.leg.state.nv.us/NRS/NRS-241.html</a:t>
            </a:r>
            <a:endParaRPr lang="en-US" sz="2000" dirty="0"/>
          </a:p>
          <a:p>
            <a:r>
              <a:rPr lang="en-US" sz="2000" dirty="0"/>
              <a:t>Attorney General’s Office Portal</a:t>
            </a:r>
          </a:p>
          <a:p>
            <a:pPr marL="228600" lvl="1" indent="0">
              <a:buNone/>
            </a:pPr>
            <a:r>
              <a:rPr lang="en-US" sz="2000" dirty="0">
                <a:hlinkClick r:id="rId4"/>
              </a:rPr>
              <a:t>ag.nv.gov/About/</a:t>
            </a:r>
            <a:r>
              <a:rPr lang="en-US" sz="2000" dirty="0" err="1">
                <a:hlinkClick r:id="rId4"/>
              </a:rPr>
              <a:t>Governmental_Affairs</a:t>
            </a:r>
            <a:r>
              <a:rPr lang="en-US" sz="2000" dirty="0">
                <a:hlinkClick r:id="rId4"/>
              </a:rPr>
              <a:t>/OML/</a:t>
            </a:r>
            <a:endParaRPr lang="en-US" sz="2000" dirty="0"/>
          </a:p>
          <a:p>
            <a:pPr lvl="1"/>
            <a:r>
              <a:rPr lang="en-US" sz="2000" dirty="0"/>
              <a:t>Open Meeting Law Opinions</a:t>
            </a:r>
          </a:p>
          <a:p>
            <a:pPr lvl="1"/>
            <a:r>
              <a:rPr lang="en-US" sz="2000" dirty="0"/>
              <a:t>Open Meeting Law Enforcement Unit</a:t>
            </a:r>
          </a:p>
          <a:p>
            <a:pPr lvl="1"/>
            <a:r>
              <a:rPr lang="en-US" sz="2000" dirty="0"/>
              <a:t>Open Meeting Law Manual</a:t>
            </a:r>
          </a:p>
          <a:p>
            <a:pPr lvl="1"/>
            <a:r>
              <a:rPr lang="en-US" sz="2000" dirty="0"/>
              <a:t>General Complaint Form</a:t>
            </a:r>
          </a:p>
          <a:p>
            <a:endParaRPr lang="en-US" dirty="0"/>
          </a:p>
        </p:txBody>
      </p:sp>
      <p:sp>
        <p:nvSpPr>
          <p:cNvPr id="6" name="Slide Number Placeholder 5">
            <a:extLst>
              <a:ext uri="{FF2B5EF4-FFF2-40B4-BE49-F238E27FC236}">
                <a16:creationId xmlns:a16="http://schemas.microsoft.com/office/drawing/2014/main" id="{556D1B9E-C014-3B2A-C604-02992D0DDBB5}"/>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4214512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6CC32-12E2-40AB-91E7-E065E3B54AA8}"/>
              </a:ext>
            </a:extLst>
          </p:cNvPr>
          <p:cNvSpPr>
            <a:spLocks noGrp="1"/>
          </p:cNvSpPr>
          <p:nvPr>
            <p:ph type="title"/>
          </p:nvPr>
        </p:nvSpPr>
        <p:spPr>
          <a:xfrm>
            <a:off x="581192" y="5264486"/>
            <a:ext cx="11029616" cy="958513"/>
          </a:xfrm>
        </p:spPr>
        <p:txBody>
          <a:bodyPr anchor="ctr">
            <a:normAutofit/>
          </a:bodyPr>
          <a:lstStyle/>
          <a:p>
            <a:r>
              <a:rPr lang="en-US" dirty="0">
                <a:solidFill>
                  <a:srgbClr val="FFFEFF"/>
                </a:solidFill>
              </a:rPr>
              <a:t>Course Outline</a:t>
            </a:r>
          </a:p>
        </p:txBody>
      </p:sp>
      <p:graphicFrame>
        <p:nvGraphicFramePr>
          <p:cNvPr id="5" name="Content Placeholder 2" descr="SmartArt object">
            <a:extLst>
              <a:ext uri="{FF2B5EF4-FFF2-40B4-BE49-F238E27FC236}">
                <a16:creationId xmlns:a16="http://schemas.microsoft.com/office/drawing/2014/main" id="{59405A29-4A0F-429B-A6BA-2D3E9946C76A}"/>
              </a:ext>
            </a:extLst>
          </p:cNvPr>
          <p:cNvGraphicFramePr>
            <a:graphicFrameLocks noGrp="1"/>
          </p:cNvGraphicFramePr>
          <p:nvPr>
            <p:ph idx="1"/>
            <p:extLst>
              <p:ext uri="{D42A27DB-BD31-4B8C-83A1-F6EECF244321}">
                <p14:modId xmlns:p14="http://schemas.microsoft.com/office/powerpoint/2010/main" val="4212958144"/>
              </p:ext>
            </p:extLst>
          </p:nvPr>
        </p:nvGraphicFramePr>
        <p:xfrm>
          <a:off x="450434" y="858445"/>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A4091D8-88CA-44CE-B83F-8F383F1AFB07}"/>
              </a:ext>
            </a:extLst>
          </p:cNvPr>
          <p:cNvSpPr>
            <a:spLocks noGrp="1"/>
          </p:cNvSpPr>
          <p:nvPr>
            <p:ph type="sldNum" sz="quarter" idx="12"/>
          </p:nvPr>
        </p:nvSpPr>
        <p:spPr/>
        <p:txBody>
          <a:bodyPr>
            <a:normAutofit/>
          </a:bodyPr>
          <a:lstStyle/>
          <a:p>
            <a:pPr>
              <a:spcAft>
                <a:spcPts val="600"/>
              </a:spcAft>
            </a:pPr>
            <a:fld id="{3A98EE3D-8CD1-4C3F-BD1C-C98C9596463C}" type="slidenum">
              <a:rPr lang="en-US" smtClean="0"/>
              <a:pPr>
                <a:spcAft>
                  <a:spcPts val="600"/>
                </a:spcAft>
              </a:pPr>
              <a:t>2</a:t>
            </a:fld>
            <a:endParaRPr lang="en-US" dirty="0"/>
          </a:p>
        </p:txBody>
      </p:sp>
    </p:spTree>
    <p:extLst>
      <p:ext uri="{BB962C8B-B14F-4D97-AF65-F5344CB8AC3E}">
        <p14:creationId xmlns:p14="http://schemas.microsoft.com/office/powerpoint/2010/main" val="162246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619885" y="887766"/>
            <a:ext cx="10990924" cy="639125"/>
          </a:xfrm>
        </p:spPr>
        <p:txBody>
          <a:bodyPr vert="horz" lIns="91440" tIns="45720" rIns="91440" bIns="45720" rtlCol="0" anchor="b">
            <a:noAutofit/>
          </a:bodyPr>
          <a:lstStyle/>
          <a:p>
            <a:pPr algn="ctr"/>
            <a:r>
              <a:rPr lang="en-US" sz="3600" cap="none" dirty="0">
                <a:solidFill>
                  <a:schemeClr val="accent4">
                    <a:lumMod val="40000"/>
                    <a:lumOff val="60000"/>
                  </a:schemeClr>
                </a:solidFill>
              </a:rPr>
              <a:t>What is the Open Meeting Law (OML)?</a:t>
            </a:r>
          </a:p>
        </p:txBody>
      </p:sp>
      <p:pic>
        <p:nvPicPr>
          <p:cNvPr id="14" name="Content Placeholder 13" descr="Stick figure families holding hands">
            <a:extLst>
              <a:ext uri="{FF2B5EF4-FFF2-40B4-BE49-F238E27FC236}">
                <a16:creationId xmlns:a16="http://schemas.microsoft.com/office/drawing/2014/main" id="{3FE734CF-0F60-9D59-AA53-A8D3924324C8}"/>
              </a:ext>
            </a:extLst>
          </p:cNvPr>
          <p:cNvPicPr>
            <a:picLocks noGrp="1" noChangeAspect="1"/>
          </p:cNvPicPr>
          <p:nvPr>
            <p:ph sz="half" idx="1"/>
          </p:nvPr>
        </p:nvPicPr>
        <p:blipFill>
          <a:blip r:embed="rId3"/>
          <a:stretch>
            <a:fillRect/>
          </a:stretch>
        </p:blipFill>
        <p:spPr bwMode="auto">
          <a:xfrm>
            <a:off x="914400" y="2601648"/>
            <a:ext cx="4260454" cy="284030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AA09097F-33F6-4ADE-A2F2-781C58579571}"/>
              </a:ext>
            </a:extLst>
          </p:cNvPr>
          <p:cNvSpPr>
            <a:spLocks noGrp="1"/>
          </p:cNvSpPr>
          <p:nvPr>
            <p:ph sz="half" idx="2"/>
          </p:nvPr>
        </p:nvSpPr>
        <p:spPr>
          <a:xfrm>
            <a:off x="5662162" y="1883594"/>
            <a:ext cx="6168777" cy="4540320"/>
          </a:xfrm>
        </p:spPr>
        <p:txBody>
          <a:bodyPr/>
          <a:lstStyle/>
          <a:p>
            <a:r>
              <a:rPr lang="en-US" sz="2000" dirty="0">
                <a:cs typeface="Times New Roman" panose="02020603050405020304" pitchFamily="18" charset="0"/>
              </a:rPr>
              <a:t>NRS Chapter 241</a:t>
            </a:r>
          </a:p>
          <a:p>
            <a:r>
              <a:rPr lang="en-US" sz="2000" dirty="0">
                <a:cs typeface="Times New Roman" panose="02020603050405020304" pitchFamily="18" charset="0"/>
              </a:rPr>
              <a:t>“In enacting this chapter, the Legislature finds and declares that all public bodies exist to aid in the conduct of the people’s business.  It is the intent of the law that their actions be taken openly and that their deliberations be conducted openly.”  NRS 241.010(1).</a:t>
            </a:r>
          </a:p>
          <a:p>
            <a:endParaRPr lang="en-US" dirty="0"/>
          </a:p>
        </p:txBody>
      </p:sp>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p:txBody>
          <a:bodyPr vert="horz" lIns="91440" tIns="45720" rIns="91440" bIns="45720" rtlCol="0" anchor="ctr">
            <a:normAutofit/>
          </a:bodyPr>
          <a:lstStyle/>
          <a:p>
            <a:pPr defTabSz="457200">
              <a:spcAft>
                <a:spcPts val="600"/>
              </a:spcAft>
            </a:pPr>
            <a:fld id="{3A98EE3D-8CD1-4C3F-BD1C-C98C9596463C}" type="slidenum">
              <a:rPr lang="en-US">
                <a:solidFill>
                  <a:srgbClr val="FFFFFF"/>
                </a:solidFill>
              </a:rPr>
              <a:pPr defTabSz="457200">
                <a:spcAft>
                  <a:spcPts val="600"/>
                </a:spcAft>
              </a:pPr>
              <a:t>3</a:t>
            </a:fld>
            <a:endParaRPr lang="en-US" dirty="0">
              <a:solidFill>
                <a:srgbClr val="FFFFFF"/>
              </a:solidFill>
            </a:endParaRPr>
          </a:p>
        </p:txBody>
      </p:sp>
    </p:spTree>
    <p:extLst>
      <p:ext uri="{BB962C8B-B14F-4D97-AF65-F5344CB8AC3E}">
        <p14:creationId xmlns:p14="http://schemas.microsoft.com/office/powerpoint/2010/main" val="178987338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65B2-2024-57D7-386A-C93C298979FC}"/>
              </a:ext>
            </a:extLst>
          </p:cNvPr>
          <p:cNvSpPr>
            <a:spLocks noGrp="1"/>
          </p:cNvSpPr>
          <p:nvPr>
            <p:ph type="title"/>
          </p:nvPr>
        </p:nvSpPr>
        <p:spPr>
          <a:xfrm>
            <a:off x="581193" y="801641"/>
            <a:ext cx="11029616" cy="721040"/>
          </a:xfrm>
        </p:spPr>
        <p:txBody>
          <a:bodyPr>
            <a:normAutofit/>
          </a:bodyPr>
          <a:lstStyle/>
          <a:p>
            <a:pPr algn="ctr"/>
            <a:r>
              <a:rPr lang="en-US" sz="3600" cap="none" dirty="0"/>
              <a:t>When does the OML apply?</a:t>
            </a:r>
          </a:p>
        </p:txBody>
      </p:sp>
      <p:sp>
        <p:nvSpPr>
          <p:cNvPr id="3" name="Content Placeholder 2">
            <a:extLst>
              <a:ext uri="{FF2B5EF4-FFF2-40B4-BE49-F238E27FC236}">
                <a16:creationId xmlns:a16="http://schemas.microsoft.com/office/drawing/2014/main" id="{BA8CC9EE-A8BC-0AE4-714A-56CBAA83CCDC}"/>
              </a:ext>
            </a:extLst>
          </p:cNvPr>
          <p:cNvSpPr>
            <a:spLocks noGrp="1"/>
          </p:cNvSpPr>
          <p:nvPr>
            <p:ph sz="half" idx="1"/>
          </p:nvPr>
        </p:nvSpPr>
        <p:spPr/>
        <p:txBody>
          <a:bodyPr anchor="t"/>
          <a:lstStyle/>
          <a:p>
            <a:pPr marL="0" indent="0" algn="ctr">
              <a:buNone/>
            </a:pPr>
            <a:r>
              <a:rPr lang="en-US" sz="2000" dirty="0"/>
              <a:t>PUBLIC BODY   </a:t>
            </a:r>
          </a:p>
          <a:p>
            <a:r>
              <a:rPr lang="en-US" sz="2000" dirty="0"/>
              <a:t>The OML generally applies to all meetings of public bodies in the State of Nevada.</a:t>
            </a:r>
          </a:p>
          <a:p>
            <a:pPr lvl="1"/>
            <a:r>
              <a:rPr lang="en-US" sz="1800" dirty="0"/>
              <a:t>Includes subcommittees</a:t>
            </a:r>
          </a:p>
          <a:p>
            <a:pPr lvl="1"/>
            <a:r>
              <a:rPr lang="en-US" sz="1800" dirty="0"/>
              <a:t>Exceptions are strictly construed</a:t>
            </a:r>
          </a:p>
        </p:txBody>
      </p:sp>
      <p:sp>
        <p:nvSpPr>
          <p:cNvPr id="4" name="Content Placeholder 3">
            <a:extLst>
              <a:ext uri="{FF2B5EF4-FFF2-40B4-BE49-F238E27FC236}">
                <a16:creationId xmlns:a16="http://schemas.microsoft.com/office/drawing/2014/main" id="{E5C07D81-FDD3-4695-54DE-A35FA1FFDDD2}"/>
              </a:ext>
            </a:extLst>
          </p:cNvPr>
          <p:cNvSpPr>
            <a:spLocks noGrp="1"/>
          </p:cNvSpPr>
          <p:nvPr>
            <p:ph sz="half" idx="2"/>
          </p:nvPr>
        </p:nvSpPr>
        <p:spPr/>
        <p:txBody>
          <a:bodyPr anchor="t">
            <a:normAutofit/>
          </a:bodyPr>
          <a:lstStyle/>
          <a:p>
            <a:pPr marL="0" indent="0" algn="ctr">
              <a:buNone/>
            </a:pPr>
            <a:r>
              <a:rPr lang="en-US" sz="2000" dirty="0"/>
              <a:t>MEETING</a:t>
            </a:r>
          </a:p>
          <a:p>
            <a:r>
              <a:rPr lang="en-US" sz="2000" dirty="0"/>
              <a:t>Under the OML, a “meeting” requires a </a:t>
            </a:r>
            <a:r>
              <a:rPr lang="en-US" sz="2000" b="1" dirty="0"/>
              <a:t>Quorum + Deliberation </a:t>
            </a:r>
            <a:r>
              <a:rPr lang="en-US" sz="2000" b="1" i="1" dirty="0"/>
              <a:t>or</a:t>
            </a:r>
            <a:r>
              <a:rPr lang="en-US" sz="2000" b="1" dirty="0"/>
              <a:t> Action</a:t>
            </a:r>
            <a:endParaRPr lang="en-US" sz="2000" dirty="0"/>
          </a:p>
          <a:p>
            <a:r>
              <a:rPr lang="en-US" dirty="0"/>
              <a:t>Quorum means a simply majority of the total body or other proportion established by law.</a:t>
            </a:r>
          </a:p>
          <a:p>
            <a:r>
              <a:rPr lang="en-US" dirty="0"/>
              <a:t>Deliberate means collectively to examine, weigh and reflect upon the reasons for or against an action.</a:t>
            </a:r>
          </a:p>
          <a:p>
            <a:r>
              <a:rPr lang="en-US" dirty="0"/>
              <a:t>Action means a majority vote of the members present (all members for elected bodies).</a:t>
            </a:r>
          </a:p>
        </p:txBody>
      </p:sp>
      <p:sp>
        <p:nvSpPr>
          <p:cNvPr id="6" name="Slide Number Placeholder 5">
            <a:extLst>
              <a:ext uri="{FF2B5EF4-FFF2-40B4-BE49-F238E27FC236}">
                <a16:creationId xmlns:a16="http://schemas.microsoft.com/office/drawing/2014/main" id="{B88F66EF-8581-458C-DD83-C1FD8FAF66A5}"/>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704040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A65A-36AF-ECEC-18C9-2283CEE34516}"/>
              </a:ext>
            </a:extLst>
          </p:cNvPr>
          <p:cNvSpPr>
            <a:spLocks noGrp="1"/>
          </p:cNvSpPr>
          <p:nvPr>
            <p:ph type="title"/>
          </p:nvPr>
        </p:nvSpPr>
        <p:spPr/>
        <p:txBody>
          <a:bodyPr anchor="ctr">
            <a:normAutofit/>
          </a:bodyPr>
          <a:lstStyle/>
          <a:p>
            <a:pPr algn="ctr"/>
            <a:r>
              <a:rPr lang="en-US" sz="3600" cap="none" dirty="0"/>
              <a:t>When does the OML apply?</a:t>
            </a:r>
            <a:endParaRPr lang="en-US" sz="3600" dirty="0"/>
          </a:p>
        </p:txBody>
      </p:sp>
      <p:sp>
        <p:nvSpPr>
          <p:cNvPr id="3" name="Content Placeholder 2">
            <a:extLst>
              <a:ext uri="{FF2B5EF4-FFF2-40B4-BE49-F238E27FC236}">
                <a16:creationId xmlns:a16="http://schemas.microsoft.com/office/drawing/2014/main" id="{8F496006-19C5-6548-2E02-1B0B51CBE7C3}"/>
              </a:ext>
            </a:extLst>
          </p:cNvPr>
          <p:cNvSpPr>
            <a:spLocks noGrp="1"/>
          </p:cNvSpPr>
          <p:nvPr>
            <p:ph sz="half" idx="1"/>
          </p:nvPr>
        </p:nvSpPr>
        <p:spPr>
          <a:xfrm>
            <a:off x="581193" y="2228003"/>
            <a:ext cx="11144642" cy="3633047"/>
          </a:xfrm>
        </p:spPr>
        <p:txBody>
          <a:bodyPr/>
          <a:lstStyle/>
          <a:p>
            <a:r>
              <a:rPr lang="en-US" sz="2000" dirty="0">
                <a:solidFill>
                  <a:schemeClr val="tx1"/>
                </a:solidFill>
              </a:rPr>
              <a:t>A gathering of a quorum at a social function or for training is </a:t>
            </a:r>
            <a:r>
              <a:rPr lang="en-US" sz="2000" i="1" dirty="0">
                <a:solidFill>
                  <a:schemeClr val="tx1"/>
                </a:solidFill>
              </a:rPr>
              <a:t>not</a:t>
            </a:r>
            <a:r>
              <a:rPr lang="en-US" sz="2000" dirty="0">
                <a:solidFill>
                  <a:schemeClr val="tx1"/>
                </a:solidFill>
              </a:rPr>
              <a:t> a meeting </a:t>
            </a:r>
            <a:r>
              <a:rPr lang="en-US" sz="2000" i="1" dirty="0">
                <a:solidFill>
                  <a:schemeClr val="tx1"/>
                </a:solidFill>
              </a:rPr>
              <a:t>as long as </a:t>
            </a:r>
            <a:r>
              <a:rPr lang="en-US" sz="2000" dirty="0">
                <a:solidFill>
                  <a:schemeClr val="tx1"/>
                </a:solidFill>
              </a:rPr>
              <a:t>there is no deliberation or action.</a:t>
            </a:r>
          </a:p>
          <a:p>
            <a:r>
              <a:rPr lang="en-US" sz="2000" dirty="0">
                <a:solidFill>
                  <a:schemeClr val="tx1"/>
                </a:solidFill>
              </a:rPr>
              <a:t>Exception: Attorney client conference regarding potential or existing litigation, can include deliberation</a:t>
            </a:r>
          </a:p>
          <a:p>
            <a:r>
              <a:rPr lang="en-US" sz="2000" dirty="0">
                <a:solidFill>
                  <a:schemeClr val="tx1"/>
                </a:solidFill>
              </a:rPr>
              <a:t>Electronic communication between a quorum of members can constitute a meeting.</a:t>
            </a:r>
          </a:p>
          <a:p>
            <a:pPr lvl="1"/>
            <a:r>
              <a:rPr lang="en-US" sz="1800" dirty="0">
                <a:solidFill>
                  <a:schemeClr val="tx1"/>
                </a:solidFill>
              </a:rPr>
              <a:t>Email pitfall: “reply all”</a:t>
            </a:r>
          </a:p>
          <a:p>
            <a:r>
              <a:rPr lang="en-US" sz="2000" dirty="0">
                <a:solidFill>
                  <a:schemeClr val="tx1"/>
                </a:solidFill>
              </a:rPr>
              <a:t>Serial communications or “walking quorums” constitute a constructive meeting.</a:t>
            </a:r>
          </a:p>
          <a:p>
            <a:pPr lvl="1"/>
            <a:r>
              <a:rPr lang="en-US" sz="1800" dirty="0">
                <a:solidFill>
                  <a:schemeClr val="tx1"/>
                </a:solidFill>
              </a:rPr>
              <a:t>A constructive quorum can exist with less than a quorum speaking together at any given time if opinions are relayed between members.</a:t>
            </a:r>
          </a:p>
          <a:p>
            <a:endParaRPr lang="en-US" dirty="0"/>
          </a:p>
        </p:txBody>
      </p:sp>
      <p:sp>
        <p:nvSpPr>
          <p:cNvPr id="6" name="Slide Number Placeholder 5">
            <a:extLst>
              <a:ext uri="{FF2B5EF4-FFF2-40B4-BE49-F238E27FC236}">
                <a16:creationId xmlns:a16="http://schemas.microsoft.com/office/drawing/2014/main" id="{C007195E-EACB-6C84-B8EB-13D28938AE1D}"/>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2651427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F115DB35-53D7-4EDC-A965-A43492961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B610F9C-62FE-46FC-8607-C35030B63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11" name="Content Placeholder 10">
            <a:extLst>
              <a:ext uri="{FF2B5EF4-FFF2-40B4-BE49-F238E27FC236}">
                <a16:creationId xmlns:a16="http://schemas.microsoft.com/office/drawing/2014/main" id="{3C41F82A-089E-A01A-38A4-23ADBADC6F79}"/>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1988759" y="1208531"/>
            <a:ext cx="4403614" cy="4735069"/>
          </a:xfrm>
          <a:prstGeom prst="rect">
            <a:avLst/>
          </a:prstGeom>
        </p:spPr>
      </p:pic>
      <p:sp>
        <p:nvSpPr>
          <p:cNvPr id="2" name="Title 1">
            <a:extLst>
              <a:ext uri="{FF2B5EF4-FFF2-40B4-BE49-F238E27FC236}">
                <a16:creationId xmlns:a16="http://schemas.microsoft.com/office/drawing/2014/main" id="{C1F13B0F-CC58-4354-EFCA-3A4736E2026B}"/>
              </a:ext>
            </a:extLst>
          </p:cNvPr>
          <p:cNvSpPr>
            <a:spLocks noGrp="1"/>
          </p:cNvSpPr>
          <p:nvPr>
            <p:ph type="title"/>
          </p:nvPr>
        </p:nvSpPr>
        <p:spPr>
          <a:xfrm>
            <a:off x="8353019" y="2212601"/>
            <a:ext cx="3081576" cy="2085869"/>
          </a:xfrm>
        </p:spPr>
        <p:txBody>
          <a:bodyPr vert="horz" lIns="91440" tIns="45720" rIns="91440" bIns="45720" rtlCol="0" anchor="b">
            <a:noAutofit/>
          </a:bodyPr>
          <a:lstStyle/>
          <a:p>
            <a:pPr>
              <a:lnSpc>
                <a:spcPct val="90000"/>
              </a:lnSpc>
            </a:pPr>
            <a:r>
              <a:rPr lang="en-US" sz="4800" cap="none" dirty="0">
                <a:solidFill>
                  <a:srgbClr val="FFFFFF"/>
                </a:solidFill>
              </a:rPr>
              <a:t>How do I comply with the OML?</a:t>
            </a:r>
          </a:p>
        </p:txBody>
      </p:sp>
      <p:sp>
        <p:nvSpPr>
          <p:cNvPr id="6" name="Slide Number Placeholder 5">
            <a:extLst>
              <a:ext uri="{FF2B5EF4-FFF2-40B4-BE49-F238E27FC236}">
                <a16:creationId xmlns:a16="http://schemas.microsoft.com/office/drawing/2014/main" id="{EDE68B6A-C3C4-6053-CF84-A231FF317161}"/>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defTabSz="914400">
              <a:spcAft>
                <a:spcPts val="600"/>
              </a:spcAft>
            </a:pPr>
            <a:fld id="{3A98EE3D-8CD1-4C3F-BD1C-C98C9596463C}" type="slidenum">
              <a:rPr lang="en-US" smtClean="0">
                <a:solidFill>
                  <a:schemeClr val="accent1">
                    <a:lumMod val="75000"/>
                    <a:lumOff val="25000"/>
                  </a:schemeClr>
                </a:solidFill>
              </a:rPr>
              <a:pPr defTabSz="914400">
                <a:spcAft>
                  <a:spcPts val="600"/>
                </a:spcAft>
              </a:pPr>
              <a:t>6</a:t>
            </a:fld>
            <a:endParaRPr lang="en-US">
              <a:solidFill>
                <a:schemeClr val="accent1">
                  <a:lumMod val="75000"/>
                  <a:lumOff val="25000"/>
                </a:schemeClr>
              </a:solidFill>
            </a:endParaRPr>
          </a:p>
        </p:txBody>
      </p:sp>
    </p:spTree>
    <p:extLst>
      <p:ext uri="{BB962C8B-B14F-4D97-AF65-F5344CB8AC3E}">
        <p14:creationId xmlns:p14="http://schemas.microsoft.com/office/powerpoint/2010/main" val="3513494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818BA-6C6A-9974-8645-E0C5E728FA9C}"/>
              </a:ext>
            </a:extLst>
          </p:cNvPr>
          <p:cNvSpPr>
            <a:spLocks noGrp="1"/>
          </p:cNvSpPr>
          <p:nvPr>
            <p:ph type="title"/>
          </p:nvPr>
        </p:nvSpPr>
        <p:spPr/>
        <p:txBody>
          <a:bodyPr anchor="ctr">
            <a:normAutofit/>
          </a:bodyPr>
          <a:lstStyle/>
          <a:p>
            <a:pPr algn="ctr"/>
            <a:r>
              <a:rPr lang="en-US" sz="3600" cap="none" dirty="0"/>
              <a:t>Meeting Notice and Agenda</a:t>
            </a:r>
          </a:p>
        </p:txBody>
      </p:sp>
      <p:sp>
        <p:nvSpPr>
          <p:cNvPr id="3" name="Content Placeholder 2">
            <a:extLst>
              <a:ext uri="{FF2B5EF4-FFF2-40B4-BE49-F238E27FC236}">
                <a16:creationId xmlns:a16="http://schemas.microsoft.com/office/drawing/2014/main" id="{C143849E-55D8-1F68-0F15-27D42CD1F913}"/>
              </a:ext>
            </a:extLst>
          </p:cNvPr>
          <p:cNvSpPr>
            <a:spLocks noGrp="1"/>
          </p:cNvSpPr>
          <p:nvPr>
            <p:ph sz="half" idx="1"/>
          </p:nvPr>
        </p:nvSpPr>
        <p:spPr/>
        <p:txBody>
          <a:bodyPr>
            <a:normAutofit lnSpcReduction="10000"/>
          </a:bodyPr>
          <a:lstStyle/>
          <a:p>
            <a:r>
              <a:rPr lang="en-US" sz="2000" dirty="0"/>
              <a:t>Must include:</a:t>
            </a:r>
          </a:p>
          <a:p>
            <a:pPr lvl="1"/>
            <a:r>
              <a:rPr lang="en-US" sz="1800" dirty="0">
                <a:solidFill>
                  <a:schemeClr val="tx1"/>
                </a:solidFill>
              </a:rPr>
              <a:t>Time, place and location (or information on remote technology system)</a:t>
            </a:r>
          </a:p>
          <a:p>
            <a:pPr lvl="1"/>
            <a:r>
              <a:rPr lang="en-US" sz="1800" dirty="0">
                <a:solidFill>
                  <a:schemeClr val="tx1"/>
                </a:solidFill>
              </a:rPr>
              <a:t>Name, contact and business address for supporting material, plus location (physical or electronic)</a:t>
            </a:r>
          </a:p>
          <a:p>
            <a:pPr lvl="1"/>
            <a:r>
              <a:rPr lang="en-US" sz="1800" dirty="0">
                <a:solidFill>
                  <a:schemeClr val="tx1"/>
                </a:solidFill>
              </a:rPr>
              <a:t>Clear and complete statements of topics </a:t>
            </a:r>
          </a:p>
          <a:p>
            <a:pPr lvl="1"/>
            <a:r>
              <a:rPr lang="en-US" sz="1800" dirty="0">
                <a:solidFill>
                  <a:schemeClr val="tx1"/>
                </a:solidFill>
              </a:rPr>
              <a:t>Action items denoted as “for possible action”</a:t>
            </a:r>
          </a:p>
          <a:p>
            <a:pPr lvl="1"/>
            <a:r>
              <a:rPr lang="en-US" sz="1800" dirty="0">
                <a:solidFill>
                  <a:schemeClr val="tx1"/>
                </a:solidFill>
              </a:rPr>
              <a:t>Public comment periods and restrictions</a:t>
            </a:r>
          </a:p>
          <a:p>
            <a:r>
              <a:rPr lang="en-US" sz="2000" dirty="0"/>
              <a:t>Requirements can be found in NRS 241.020</a:t>
            </a:r>
            <a:endParaRPr lang="en-US" sz="2000" dirty="0">
              <a:solidFill>
                <a:schemeClr val="tx1"/>
              </a:solidFill>
            </a:endParaRPr>
          </a:p>
        </p:txBody>
      </p:sp>
      <p:sp>
        <p:nvSpPr>
          <p:cNvPr id="4" name="Content Placeholder 3">
            <a:extLst>
              <a:ext uri="{FF2B5EF4-FFF2-40B4-BE49-F238E27FC236}">
                <a16:creationId xmlns:a16="http://schemas.microsoft.com/office/drawing/2014/main" id="{602ABEA6-B33A-A12F-9938-ED1405762C11}"/>
              </a:ext>
            </a:extLst>
          </p:cNvPr>
          <p:cNvSpPr>
            <a:spLocks noGrp="1"/>
          </p:cNvSpPr>
          <p:nvPr>
            <p:ph sz="half" idx="2"/>
          </p:nvPr>
        </p:nvSpPr>
        <p:spPr/>
        <p:txBody>
          <a:bodyPr>
            <a:normAutofit lnSpcReduction="10000"/>
          </a:bodyPr>
          <a:lstStyle/>
          <a:p>
            <a:r>
              <a:rPr lang="en-US" sz="2000" dirty="0"/>
              <a:t>Agenda posting requirements:</a:t>
            </a:r>
          </a:p>
          <a:p>
            <a:pPr lvl="1"/>
            <a:r>
              <a:rPr lang="en-US" sz="1800" dirty="0">
                <a:solidFill>
                  <a:schemeClr val="tx1"/>
                </a:solidFill>
              </a:rPr>
              <a:t>Office of the public body or location of meeting</a:t>
            </a:r>
          </a:p>
          <a:p>
            <a:pPr lvl="1"/>
            <a:r>
              <a:rPr lang="en-US" sz="1800" dirty="0">
                <a:solidFill>
                  <a:schemeClr val="tx1"/>
                </a:solidFill>
              </a:rPr>
              <a:t>Public body website</a:t>
            </a:r>
          </a:p>
          <a:p>
            <a:pPr lvl="1"/>
            <a:r>
              <a:rPr lang="en-US" sz="1800" dirty="0">
                <a:solidFill>
                  <a:schemeClr val="tx1"/>
                </a:solidFill>
              </a:rPr>
              <a:t>Nevada notice website</a:t>
            </a:r>
          </a:p>
          <a:p>
            <a:r>
              <a:rPr lang="en-US" sz="2000" dirty="0"/>
              <a:t>Posted no later than 9 AM of the 3rd working day before the meeting.</a:t>
            </a:r>
          </a:p>
          <a:p>
            <a:r>
              <a:rPr lang="en-US" sz="2000" dirty="0"/>
              <a:t>Notice must be sent to persons who have requested notice of meetings.</a:t>
            </a:r>
          </a:p>
          <a:p>
            <a:endParaRPr lang="en-US" dirty="0"/>
          </a:p>
        </p:txBody>
      </p:sp>
      <p:sp>
        <p:nvSpPr>
          <p:cNvPr id="6" name="Slide Number Placeholder 5">
            <a:extLst>
              <a:ext uri="{FF2B5EF4-FFF2-40B4-BE49-F238E27FC236}">
                <a16:creationId xmlns:a16="http://schemas.microsoft.com/office/drawing/2014/main" id="{F9B4A820-6805-737E-10EF-D769545A54AE}"/>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309510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76A1-3A78-C21F-D059-F76CF591C124}"/>
              </a:ext>
            </a:extLst>
          </p:cNvPr>
          <p:cNvSpPr>
            <a:spLocks noGrp="1"/>
          </p:cNvSpPr>
          <p:nvPr>
            <p:ph type="title"/>
          </p:nvPr>
        </p:nvSpPr>
        <p:spPr/>
        <p:txBody>
          <a:bodyPr anchor="ctr">
            <a:normAutofit/>
          </a:bodyPr>
          <a:lstStyle/>
          <a:p>
            <a:pPr algn="ctr"/>
            <a:r>
              <a:rPr lang="en-US" sz="3600" cap="none" dirty="0"/>
              <a:t>Additional Requirements</a:t>
            </a:r>
          </a:p>
        </p:txBody>
      </p:sp>
      <p:sp>
        <p:nvSpPr>
          <p:cNvPr id="3" name="Content Placeholder 2">
            <a:extLst>
              <a:ext uri="{FF2B5EF4-FFF2-40B4-BE49-F238E27FC236}">
                <a16:creationId xmlns:a16="http://schemas.microsoft.com/office/drawing/2014/main" id="{B08E8B12-BCEE-EA8B-F3A6-448FF4913F48}"/>
              </a:ext>
            </a:extLst>
          </p:cNvPr>
          <p:cNvSpPr>
            <a:spLocks noGrp="1"/>
          </p:cNvSpPr>
          <p:nvPr>
            <p:ph sz="half" idx="1"/>
          </p:nvPr>
        </p:nvSpPr>
        <p:spPr/>
        <p:txBody>
          <a:bodyPr>
            <a:noAutofit/>
          </a:bodyPr>
          <a:lstStyle/>
          <a:p>
            <a:r>
              <a:rPr lang="en-US" sz="2000" dirty="0">
                <a:solidFill>
                  <a:schemeClr val="tx1"/>
                </a:solidFill>
              </a:rPr>
              <a:t>Public bodies shall make reasonable efforts to assist and accommodate persons with physical disabilities desiring to attend.</a:t>
            </a:r>
          </a:p>
          <a:p>
            <a:r>
              <a:rPr lang="en-US" sz="2000" dirty="0">
                <a:solidFill>
                  <a:schemeClr val="tx1"/>
                </a:solidFill>
              </a:rPr>
              <a:t>Additional notice required for consideration of a person’s character, misconduct or competence or to take administrative action against a person.</a:t>
            </a:r>
          </a:p>
          <a:p>
            <a:r>
              <a:rPr lang="en-US" sz="2000" dirty="0">
                <a:solidFill>
                  <a:schemeClr val="tx1"/>
                </a:solidFill>
              </a:rPr>
              <a:t>Meetings must be recorded or transcribed.</a:t>
            </a:r>
          </a:p>
        </p:txBody>
      </p:sp>
      <p:sp>
        <p:nvSpPr>
          <p:cNvPr id="4" name="Content Placeholder 3">
            <a:extLst>
              <a:ext uri="{FF2B5EF4-FFF2-40B4-BE49-F238E27FC236}">
                <a16:creationId xmlns:a16="http://schemas.microsoft.com/office/drawing/2014/main" id="{342A2427-F125-B804-CDE7-A63683B7E99A}"/>
              </a:ext>
            </a:extLst>
          </p:cNvPr>
          <p:cNvSpPr>
            <a:spLocks noGrp="1"/>
          </p:cNvSpPr>
          <p:nvPr>
            <p:ph sz="half" idx="2"/>
          </p:nvPr>
        </p:nvSpPr>
        <p:spPr/>
        <p:txBody>
          <a:bodyPr/>
          <a:lstStyle/>
          <a:p>
            <a:r>
              <a:rPr lang="en-US" sz="2000" dirty="0">
                <a:solidFill>
                  <a:schemeClr val="tx1"/>
                </a:solidFill>
              </a:rPr>
              <a:t>Minutes must be kept in conformance with NRS 241.035.</a:t>
            </a:r>
          </a:p>
          <a:p>
            <a:r>
              <a:rPr lang="en-US" sz="2000" dirty="0">
                <a:solidFill>
                  <a:schemeClr val="tx1"/>
                </a:solidFill>
              </a:rPr>
              <a:t>Supporting material is required to be available to the public at the time it is provided to members of the public body.</a:t>
            </a:r>
          </a:p>
          <a:p>
            <a:r>
              <a:rPr lang="en-US" sz="2000" dirty="0">
                <a:solidFill>
                  <a:schemeClr val="tx1"/>
                </a:solidFill>
                <a:cs typeface="Times New Roman" panose="02020603050405020304" pitchFamily="18" charset="0"/>
              </a:rPr>
              <a:t>An emergency meeting may only be called where the need to act upon a matter is truly unforeseen and circumstances dictate that immediate action is required.</a:t>
            </a:r>
            <a:r>
              <a:rPr lang="en-US" sz="2000" dirty="0">
                <a:solidFill>
                  <a:schemeClr val="tx1"/>
                </a:solidFill>
              </a:rPr>
              <a:t> </a:t>
            </a:r>
          </a:p>
          <a:p>
            <a:endParaRPr lang="en-US" dirty="0"/>
          </a:p>
        </p:txBody>
      </p:sp>
      <p:sp>
        <p:nvSpPr>
          <p:cNvPr id="6" name="Slide Number Placeholder 5">
            <a:extLst>
              <a:ext uri="{FF2B5EF4-FFF2-40B4-BE49-F238E27FC236}">
                <a16:creationId xmlns:a16="http://schemas.microsoft.com/office/drawing/2014/main" id="{A0E286F5-C605-3DD9-3DB6-33288694A892}"/>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2729713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AAF5-DB6A-E47F-1A03-87DC98EEB75D}"/>
              </a:ext>
            </a:extLst>
          </p:cNvPr>
          <p:cNvSpPr>
            <a:spLocks noGrp="1"/>
          </p:cNvSpPr>
          <p:nvPr>
            <p:ph type="title"/>
          </p:nvPr>
        </p:nvSpPr>
        <p:spPr/>
        <p:txBody>
          <a:bodyPr anchor="ctr">
            <a:normAutofit/>
          </a:bodyPr>
          <a:lstStyle/>
          <a:p>
            <a:pPr algn="ctr"/>
            <a:r>
              <a:rPr lang="en-US" sz="3600" cap="none" dirty="0"/>
              <a:t>What happens when the OML is violated?</a:t>
            </a:r>
          </a:p>
        </p:txBody>
      </p:sp>
      <p:pic>
        <p:nvPicPr>
          <p:cNvPr id="8" name="Content Placeholder 7" descr="Red alert button">
            <a:extLst>
              <a:ext uri="{FF2B5EF4-FFF2-40B4-BE49-F238E27FC236}">
                <a16:creationId xmlns:a16="http://schemas.microsoft.com/office/drawing/2014/main" id="{82841FEA-C10D-BEA0-4E44-39FB3011B858}"/>
              </a:ext>
            </a:extLst>
          </p:cNvPr>
          <p:cNvPicPr>
            <a:picLocks noGrp="1" noChangeAspect="1"/>
          </p:cNvPicPr>
          <p:nvPr>
            <p:ph sz="half" idx="1"/>
          </p:nvPr>
        </p:nvPicPr>
        <p:blipFill>
          <a:blip r:embed="rId3"/>
          <a:stretch>
            <a:fillRect/>
          </a:stretch>
        </p:blipFill>
        <p:spPr>
          <a:xfrm>
            <a:off x="161365" y="2228003"/>
            <a:ext cx="4309656" cy="3232242"/>
          </a:xfrm>
        </p:spPr>
      </p:pic>
      <p:sp>
        <p:nvSpPr>
          <p:cNvPr id="4" name="Content Placeholder 3">
            <a:extLst>
              <a:ext uri="{FF2B5EF4-FFF2-40B4-BE49-F238E27FC236}">
                <a16:creationId xmlns:a16="http://schemas.microsoft.com/office/drawing/2014/main" id="{C3A76FE6-92E6-52EA-DF0C-9185EF9C0003}"/>
              </a:ext>
            </a:extLst>
          </p:cNvPr>
          <p:cNvSpPr>
            <a:spLocks noGrp="1"/>
          </p:cNvSpPr>
          <p:nvPr>
            <p:ph sz="half" idx="2"/>
          </p:nvPr>
        </p:nvSpPr>
        <p:spPr>
          <a:xfrm>
            <a:off x="4141694" y="2228003"/>
            <a:ext cx="7469115" cy="3633047"/>
          </a:xfrm>
        </p:spPr>
        <p:txBody>
          <a:bodyPr/>
          <a:lstStyle/>
          <a:p>
            <a:r>
              <a:rPr lang="en-US" sz="2000" dirty="0"/>
              <a:t>Actions taken in violation of the OML are void.</a:t>
            </a:r>
          </a:p>
          <a:p>
            <a:r>
              <a:rPr lang="en-US" sz="2000" dirty="0"/>
              <a:t>Attorney General’s Office has authority to investigate and prosecute violations.</a:t>
            </a:r>
          </a:p>
          <a:p>
            <a:r>
              <a:rPr lang="en-US" sz="2000" dirty="0"/>
              <a:t>Corrective action is recommended and while it may not eliminate the violation, it can mitigate severity and further ensure that the business of government is accomplished in the open.</a:t>
            </a:r>
          </a:p>
          <a:p>
            <a:pPr lvl="1"/>
            <a:r>
              <a:rPr lang="en-US" sz="1800" dirty="0">
                <a:solidFill>
                  <a:schemeClr val="tx1"/>
                </a:solidFill>
              </a:rPr>
              <a:t>Prospective only</a:t>
            </a:r>
          </a:p>
          <a:p>
            <a:pPr lvl="1"/>
            <a:r>
              <a:rPr lang="en-US" sz="1800" dirty="0">
                <a:solidFill>
                  <a:schemeClr val="tx1"/>
                </a:solidFill>
              </a:rPr>
              <a:t>Requires independent deliberative process</a:t>
            </a:r>
          </a:p>
        </p:txBody>
      </p:sp>
      <p:sp>
        <p:nvSpPr>
          <p:cNvPr id="6" name="Slide Number Placeholder 5">
            <a:extLst>
              <a:ext uri="{FF2B5EF4-FFF2-40B4-BE49-F238E27FC236}">
                <a16:creationId xmlns:a16="http://schemas.microsoft.com/office/drawing/2014/main" id="{DE14F174-E9FA-F4F5-8E69-B2A7643DF4B3}"/>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3330152984"/>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2F7547D43A3C45854C3236657F025F" ma:contentTypeVersion="14" ma:contentTypeDescription="Create a new document." ma:contentTypeScope="" ma:versionID="d4526078c824d80c7e18fa045a967566">
  <xsd:schema xmlns:xsd="http://www.w3.org/2001/XMLSchema" xmlns:xs="http://www.w3.org/2001/XMLSchema" xmlns:p="http://schemas.microsoft.com/office/2006/metadata/properties" xmlns:ns2="182a4cf5-f6d1-4ee1-8f26-e25159163b17" xmlns:ns3="93ffca16-c516-4e0c-aa3f-be54a0f0a22e" targetNamespace="http://schemas.microsoft.com/office/2006/metadata/properties" ma:root="true" ma:fieldsID="7d0f8677290fb4585e89c9e220d4e5f6" ns2:_="" ns3:_="">
    <xsd:import namespace="182a4cf5-f6d1-4ee1-8f26-e25159163b17"/>
    <xsd:import namespace="93ffca16-c516-4e0c-aa3f-be54a0f0a22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2a4cf5-f6d1-4ee1-8f26-e25159163b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13bb73f-e2d2-482b-8e61-3bf6a9fa62f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3ffca16-c516-4e0c-aa3f-be54a0f0a22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83278d2-1aa1-4297-afaa-a57996e9cbc4}" ma:internalName="TaxCatchAll" ma:showField="CatchAllData" ma:web="93ffca16-c516-4e0c-aa3f-be54a0f0a2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2a4cf5-f6d1-4ee1-8f26-e25159163b17">
      <Terms xmlns="http://schemas.microsoft.com/office/infopath/2007/PartnerControls"/>
    </lcf76f155ced4ddcb4097134ff3c332f>
    <TaxCatchAll xmlns="93ffca16-c516-4e0c-aa3f-be54a0f0a22e" xsi:nil="true"/>
  </documentManagement>
</p:properties>
</file>

<file path=customXml/itemProps1.xml><?xml version="1.0" encoding="utf-8"?>
<ds:datastoreItem xmlns:ds="http://schemas.openxmlformats.org/officeDocument/2006/customXml" ds:itemID="{EFC6609E-8F8E-4434-8FD2-A533997F9AC5}"/>
</file>

<file path=customXml/itemProps2.xml><?xml version="1.0" encoding="utf-8"?>
<ds:datastoreItem xmlns:ds="http://schemas.openxmlformats.org/officeDocument/2006/customXml" ds:itemID="{9E94DC59-C3A9-4F0E-9A6F-6111ADA16105}"/>
</file>

<file path=customXml/itemProps3.xml><?xml version="1.0" encoding="utf-8"?>
<ds:datastoreItem xmlns:ds="http://schemas.openxmlformats.org/officeDocument/2006/customXml" ds:itemID="{41803582-1752-47C6-8B79-609D7FCB52A2}"/>
</file>

<file path=docProps/app.xml><?xml version="1.0" encoding="utf-8"?>
<Properties xmlns="http://schemas.openxmlformats.org/officeDocument/2006/extended-properties" xmlns:vt="http://schemas.openxmlformats.org/officeDocument/2006/docPropsVTypes">
  <Template>TM03457464[[fn=Dividend]]</Template>
  <TotalTime>914</TotalTime>
  <Words>682</Words>
  <Application>Microsoft Office PowerPoint</Application>
  <PresentationFormat>Widescreen</PresentationFormat>
  <Paragraphs>92</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Gill Sans MT</vt:lpstr>
      <vt:lpstr>Wingdings 2</vt:lpstr>
      <vt:lpstr>Dividend</vt:lpstr>
      <vt:lpstr>Nevada’s Open Meeting Law</vt:lpstr>
      <vt:lpstr>Course Outline</vt:lpstr>
      <vt:lpstr>What is the Open Meeting Law (OML)?</vt:lpstr>
      <vt:lpstr>When does the OML apply?</vt:lpstr>
      <vt:lpstr>When does the OML apply?</vt:lpstr>
      <vt:lpstr>How do I comply with the OML?</vt:lpstr>
      <vt:lpstr>Meeting Notice and Agenda</vt:lpstr>
      <vt:lpstr>Additional Requirements</vt:lpstr>
      <vt:lpstr>What happens when the OML is violated?</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Nevada’s Open Meeting Law</dc:title>
  <dc:creator>Rosalie M. Bordelove</dc:creator>
  <cp:lastModifiedBy>Deanna Smith</cp:lastModifiedBy>
  <cp:revision>10</cp:revision>
  <dcterms:created xsi:type="dcterms:W3CDTF">2023-01-03T20:55:57Z</dcterms:created>
  <dcterms:modified xsi:type="dcterms:W3CDTF">2023-07-26T18:18:22Z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0x0101007C2F7547D43A3C45854C3236657F025F</vt:lpwstr>
  </property>
</Properties>
</file>